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Lst>
  <p:sldIdLst>
    <p:sldId id="256" r:id="rId2"/>
    <p:sldId id="257" r:id="rId3"/>
    <p:sldId id="311" r:id="rId4"/>
    <p:sldId id="300" r:id="rId5"/>
    <p:sldId id="302" r:id="rId6"/>
    <p:sldId id="303" r:id="rId7"/>
    <p:sldId id="292" r:id="rId8"/>
    <p:sldId id="298" r:id="rId9"/>
    <p:sldId id="305" r:id="rId10"/>
    <p:sldId id="306" r:id="rId11"/>
    <p:sldId id="304" r:id="rId12"/>
    <p:sldId id="307" r:id="rId13"/>
    <p:sldId id="309" r:id="rId14"/>
    <p:sldId id="310"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2EA69A-E976-41A6-99C9-0A9D32BFAF14}"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2253A6-6A96-421F-AB32-22EC0E8C48A5}"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51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22EA69A-E976-41A6-99C9-0A9D32BFAF14}" type="datetimeFigureOut">
              <a:rPr lang="en-GB" smtClean="0"/>
              <a:t>20/04/2018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109607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EA69A-E976-41A6-99C9-0A9D32BFAF14}"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29724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EA69A-E976-41A6-99C9-0A9D32BFAF14}"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2253A6-6A96-421F-AB32-22EC0E8C48A5}"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6901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EA69A-E976-41A6-99C9-0A9D32BFAF14}"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402329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EA69A-E976-41A6-99C9-0A9D32BFAF14}"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2253A6-6A96-421F-AB32-22EC0E8C48A5}"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9975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EA69A-E976-41A6-99C9-0A9D32BFAF14}"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311734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EA69A-E976-41A6-99C9-0A9D32BFAF14}"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15837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EA69A-E976-41A6-99C9-0A9D32BFAF14}"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385441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EA69A-E976-41A6-99C9-0A9D32BFAF14}"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366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EA69A-E976-41A6-99C9-0A9D32BFAF14}"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347950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2EA69A-E976-41A6-99C9-0A9D32BFAF14}" type="datetimeFigureOut">
              <a:rPr lang="en-GB" smtClean="0"/>
              <a:t>20/04/2018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77289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2EA69A-E976-41A6-99C9-0A9D32BFAF14}" type="datetimeFigureOut">
              <a:rPr lang="en-GB" smtClean="0"/>
              <a:t>20/04/2018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54548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2EA69A-E976-41A6-99C9-0A9D32BFAF14}" type="datetimeFigureOut">
              <a:rPr lang="en-GB" smtClean="0"/>
              <a:t>20/04/2018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107301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EA69A-E976-41A6-99C9-0A9D32BFAF14}" type="datetimeFigureOut">
              <a:rPr lang="en-GB" smtClean="0"/>
              <a:t>20/04/2018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168927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EA69A-E976-41A6-99C9-0A9D32BFAF14}" type="datetimeFigureOut">
              <a:rPr lang="en-GB" smtClean="0"/>
              <a:t>20/04/2018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320646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EA69A-E976-41A6-99C9-0A9D32BFAF14}" type="datetimeFigureOut">
              <a:rPr lang="en-GB" smtClean="0"/>
              <a:t>20/04/2018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2253A6-6A96-421F-AB32-22EC0E8C48A5}" type="slidenum">
              <a:rPr lang="en-GB" smtClean="0"/>
              <a:t>‹#›</a:t>
            </a:fld>
            <a:endParaRPr lang="en-GB"/>
          </a:p>
        </p:txBody>
      </p:sp>
    </p:spTree>
    <p:extLst>
      <p:ext uri="{BB962C8B-B14F-4D97-AF65-F5344CB8AC3E}">
        <p14:creationId xmlns:p14="http://schemas.microsoft.com/office/powerpoint/2010/main" val="241523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22EA69A-E976-41A6-99C9-0A9D32BFAF14}" type="datetimeFigureOut">
              <a:rPr lang="en-GB" smtClean="0"/>
              <a:t>20/04/2018</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C2253A6-6A96-421F-AB32-22EC0E8C48A5}" type="slidenum">
              <a:rPr lang="en-GB" smtClean="0"/>
              <a:t>‹#›</a:t>
            </a:fld>
            <a:endParaRPr lang="en-GB"/>
          </a:p>
        </p:txBody>
      </p:sp>
    </p:spTree>
    <p:extLst>
      <p:ext uri="{BB962C8B-B14F-4D97-AF65-F5344CB8AC3E}">
        <p14:creationId xmlns:p14="http://schemas.microsoft.com/office/powerpoint/2010/main" val="3300060766"/>
      </p:ext>
    </p:extLst>
  </p:cSld>
  <p:clrMap bg1="dk1" tx1="lt1" bg2="dk2" tx2="lt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470278" y="1818410"/>
            <a:ext cx="5465618" cy="1982625"/>
          </a:xfrm>
        </p:spPr>
        <p:txBody>
          <a:bodyPr>
            <a:normAutofit fontScale="90000"/>
          </a:bodyPr>
          <a:lstStyle/>
          <a:p>
            <a:pPr algn="ctr">
              <a:lnSpc>
                <a:spcPct val="107000"/>
              </a:lnSpc>
            </a:pPr>
            <a:br>
              <a:rPr lang="en-GB" dirty="0"/>
            </a:br>
            <a:r>
              <a:rPr lang="en-GB" b="1"/>
              <a:t>Holy Habit</a:t>
            </a:r>
            <a:br>
              <a:rPr lang="en-GB" b="1" dirty="0"/>
            </a:br>
            <a:br>
              <a:rPr lang="en-GB" b="1" i="1" dirty="0">
                <a:solidFill>
                  <a:srgbClr val="FFFF00"/>
                </a:solidFill>
              </a:rPr>
            </a:br>
            <a:r>
              <a:rPr lang="en-GB" b="1" dirty="0">
                <a:solidFill>
                  <a:srgbClr val="FFFF00"/>
                </a:solidFill>
              </a:rPr>
              <a:t>1. </a:t>
            </a:r>
            <a:r>
              <a:rPr lang="en-GB" b="1" cap="none" dirty="0">
                <a:solidFill>
                  <a:srgbClr val="FFFF00"/>
                </a:solidFill>
              </a:rPr>
              <a:t>Biblical teaching   </a:t>
            </a:r>
            <a:br>
              <a:rPr lang="en-GB" sz="1200" dirty="0">
                <a:latin typeface="Calibri" panose="020F0502020204030204" pitchFamily="34" charset="0"/>
                <a:ea typeface="Calibri" panose="020F0502020204030204" pitchFamily="34" charset="0"/>
                <a:cs typeface="Times New Roman" panose="02020603050405020304" pitchFamily="18" charset="0"/>
              </a:rPr>
            </a:br>
            <a:br>
              <a:rPr lang="en-GB" b="1" i="1" dirty="0">
                <a:solidFill>
                  <a:srgbClr val="FFFF00"/>
                </a:solidFill>
              </a:rPr>
            </a:br>
            <a:endParaRPr lang="en-GB" b="1" i="1" dirty="0">
              <a:solidFill>
                <a:srgbClr val="FFFF00"/>
              </a:solidFill>
            </a:endParaRPr>
          </a:p>
        </p:txBody>
      </p:sp>
      <p:pic>
        <p:nvPicPr>
          <p:cNvPr id="5" name="Picture 4" descr="Theology. Read the Bible and the newspaper.: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656" y="1818410"/>
            <a:ext cx="5257800" cy="4655127"/>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8743" y="343997"/>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93287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18" y="529936"/>
            <a:ext cx="11409218" cy="5839691"/>
          </a:xfrm>
        </p:spPr>
        <p:txBody>
          <a:bodyPr>
            <a:normAutofit/>
          </a:bodyPr>
          <a:lstStyle/>
          <a:p>
            <a:r>
              <a:rPr lang="en-GB" i="1" dirty="0">
                <a:solidFill>
                  <a:srgbClr val="FFFF00"/>
                </a:solidFill>
              </a:rPr>
              <a:t>5.</a:t>
            </a:r>
            <a:r>
              <a:rPr lang="en-GB" i="1" dirty="0"/>
              <a:t>   </a:t>
            </a:r>
            <a:r>
              <a:rPr lang="en-GB" i="1" dirty="0">
                <a:solidFill>
                  <a:srgbClr val="FFFF00"/>
                </a:solidFill>
              </a:rPr>
              <a:t>LEARNING IS …</a:t>
            </a:r>
            <a:r>
              <a:rPr lang="en-GB" i="1" dirty="0"/>
              <a:t> LEARNING FROM EACH OTHER </a:t>
            </a:r>
            <a:br>
              <a:rPr lang="en-GB" i="1" dirty="0"/>
            </a:br>
            <a:br>
              <a:rPr lang="en-GB" i="1" dirty="0"/>
            </a:br>
            <a:r>
              <a:rPr lang="en-GB" i="1" dirty="0">
                <a:solidFill>
                  <a:srgbClr val="FFFF00"/>
                </a:solidFill>
              </a:rPr>
              <a:t>6.   LEARNING Is … </a:t>
            </a:r>
            <a:r>
              <a:rPr lang="en-GB" i="1" dirty="0" err="1"/>
              <a:t>mISSION</a:t>
            </a:r>
            <a:r>
              <a:rPr lang="en-GB" i="1" dirty="0"/>
              <a:t> ‘focus’  </a:t>
            </a:r>
            <a:br>
              <a:rPr lang="en-GB" i="1" dirty="0"/>
            </a:br>
            <a:br>
              <a:rPr lang="en-GB" i="1" dirty="0"/>
            </a:br>
            <a:br>
              <a:rPr lang="en-GB" i="1" dirty="0"/>
            </a:br>
            <a:br>
              <a:rPr lang="en-GB" i="1" dirty="0"/>
            </a:br>
            <a:r>
              <a:rPr lang="en-GB" i="1" dirty="0">
                <a:solidFill>
                  <a:srgbClr val="FFFF00"/>
                </a:solidFill>
              </a:rPr>
              <a:t>disciples must  go our from the community to be involved in service  and then return to reflect (Theological reflection) </a:t>
            </a:r>
            <a:br>
              <a:rPr lang="en-GB" dirty="0"/>
            </a:br>
            <a:endParaRPr lang="en-GB" dirty="0"/>
          </a:p>
        </p:txBody>
      </p:sp>
      <p:pic>
        <p:nvPicPr>
          <p:cNvPr id="3" name="Picture 2"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8612" y="5403214"/>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930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32510"/>
            <a:ext cx="10621097" cy="3086099"/>
          </a:xfrm>
        </p:spPr>
        <p:txBody>
          <a:bodyPr>
            <a:normAutofit/>
          </a:bodyPr>
          <a:lstStyle/>
          <a:p>
            <a:r>
              <a:rPr lang="en-GB" dirty="0">
                <a:solidFill>
                  <a:srgbClr val="FFFF00"/>
                </a:solidFill>
              </a:rPr>
              <a:t>Jesus gave sermons and addressed the crowds, however he also encouraged discussions and gathered people in smaller groups</a:t>
            </a:r>
          </a:p>
        </p:txBody>
      </p:sp>
      <p:pic>
        <p:nvPicPr>
          <p:cNvPr id="5" name="Picture 4"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8612" y="5403214"/>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Image result for jesus teach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585" y="2973247"/>
            <a:ext cx="4573380" cy="1829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esus teach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886" y="3186008"/>
            <a:ext cx="4500873" cy="300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7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937" y="467593"/>
            <a:ext cx="11180617" cy="5713844"/>
          </a:xfrm>
        </p:spPr>
        <p:txBody>
          <a:bodyPr>
            <a:normAutofit fontScale="90000"/>
          </a:bodyPr>
          <a:lstStyle/>
          <a:p>
            <a:r>
              <a:rPr lang="en-GB" b="1" i="1" dirty="0">
                <a:solidFill>
                  <a:srgbClr val="FFFF00"/>
                </a:solidFill>
              </a:rPr>
              <a:t>Why do Biblical Teaching ?</a:t>
            </a:r>
            <a:br>
              <a:rPr lang="en-GB" b="1" i="1" dirty="0">
                <a:solidFill>
                  <a:srgbClr val="FFFF00"/>
                </a:solidFill>
              </a:rPr>
            </a:br>
            <a:br>
              <a:rPr lang="en-GB" b="1" i="1" dirty="0">
                <a:solidFill>
                  <a:srgbClr val="FFFF00"/>
                </a:solidFill>
              </a:rPr>
            </a:br>
            <a:r>
              <a:rPr lang="en-GB" b="1" i="1" dirty="0">
                <a:solidFill>
                  <a:srgbClr val="FFFF00"/>
                </a:solidFill>
              </a:rPr>
              <a:t>1. </a:t>
            </a:r>
            <a:r>
              <a:rPr lang="en-GB" dirty="0"/>
              <a:t>Biblical teaching helps us draw near to God </a:t>
            </a:r>
            <a:br>
              <a:rPr lang="en-GB" dirty="0"/>
            </a:br>
            <a:br>
              <a:rPr lang="en-GB" dirty="0"/>
            </a:br>
            <a:r>
              <a:rPr lang="en-GB" dirty="0">
                <a:solidFill>
                  <a:srgbClr val="FFFF00"/>
                </a:solidFill>
              </a:rPr>
              <a:t>2. </a:t>
            </a:r>
            <a:r>
              <a:rPr lang="en-GB" dirty="0"/>
              <a:t>we are all part of the gospel story , inspired </a:t>
            </a:r>
            <a:br>
              <a:rPr lang="en-GB" dirty="0"/>
            </a:br>
            <a:r>
              <a:rPr lang="en-GB" dirty="0"/>
              <a:t>     from the past, to be active in the present.</a:t>
            </a:r>
            <a:br>
              <a:rPr lang="en-GB" dirty="0"/>
            </a:br>
            <a:br>
              <a:rPr lang="en-GB" dirty="0"/>
            </a:br>
            <a:r>
              <a:rPr lang="en-GB" dirty="0">
                <a:solidFill>
                  <a:srgbClr val="FFFF00"/>
                </a:solidFill>
              </a:rPr>
              <a:t>3. </a:t>
            </a:r>
            <a:r>
              <a:rPr lang="en-GB" dirty="0"/>
              <a:t>We learn how to be ‘spirt filled’ disciples of     </a:t>
            </a:r>
            <a:br>
              <a:rPr lang="en-GB" dirty="0"/>
            </a:br>
            <a:r>
              <a:rPr lang="en-GB" dirty="0"/>
              <a:t>    Christ.   </a:t>
            </a:r>
            <a:br>
              <a:rPr lang="en-GB" dirty="0"/>
            </a:br>
            <a:br>
              <a:rPr lang="en-GB" dirty="0"/>
            </a:br>
            <a:endParaRPr lang="en-GB" dirty="0"/>
          </a:p>
        </p:txBody>
      </p:sp>
      <p:pic>
        <p:nvPicPr>
          <p:cNvPr id="3" name="Picture 2"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8612" y="5403214"/>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4290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53292"/>
            <a:ext cx="10756179" cy="5641108"/>
          </a:xfrm>
        </p:spPr>
        <p:txBody>
          <a:bodyPr/>
          <a:lstStyle/>
          <a:p>
            <a:r>
              <a:rPr lang="en-GB" b="1" dirty="0">
                <a:solidFill>
                  <a:srgbClr val="FFFF00"/>
                </a:solidFill>
              </a:rPr>
              <a:t>Personal action after Biblical teaching </a:t>
            </a:r>
            <a:br>
              <a:rPr lang="en-GB" dirty="0"/>
            </a:br>
            <a:br>
              <a:rPr lang="en-GB" dirty="0"/>
            </a:br>
            <a:r>
              <a:rPr lang="en-GB" dirty="0"/>
              <a:t>1. </a:t>
            </a:r>
            <a:r>
              <a:rPr lang="en-GB" i="1" dirty="0" err="1">
                <a:solidFill>
                  <a:srgbClr val="FFFF00"/>
                </a:solidFill>
              </a:rPr>
              <a:t>O.r.i.d</a:t>
            </a:r>
            <a:r>
              <a:rPr lang="en-GB" i="1" dirty="0">
                <a:solidFill>
                  <a:srgbClr val="FFFF00"/>
                </a:solidFill>
              </a:rPr>
              <a:t>. </a:t>
            </a:r>
            <a:br>
              <a:rPr lang="en-GB" dirty="0"/>
            </a:br>
            <a:r>
              <a:rPr lang="en-GB" dirty="0"/>
              <a:t>    Observe, reflect, Interpret, decision  </a:t>
            </a:r>
            <a:br>
              <a:rPr lang="en-GB" dirty="0"/>
            </a:br>
            <a:br>
              <a:rPr lang="en-GB" dirty="0"/>
            </a:br>
            <a:r>
              <a:rPr lang="en-GB" dirty="0"/>
              <a:t>2. Local church community </a:t>
            </a:r>
            <a:br>
              <a:rPr lang="en-GB" dirty="0"/>
            </a:br>
            <a:br>
              <a:rPr lang="en-GB" dirty="0"/>
            </a:br>
            <a:r>
              <a:rPr lang="en-GB" dirty="0"/>
              <a:t>3. Global issues to be addressed  </a:t>
            </a:r>
          </a:p>
        </p:txBody>
      </p:sp>
      <p:pic>
        <p:nvPicPr>
          <p:cNvPr id="3" name="Picture 2"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8612" y="5403214"/>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17426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633846"/>
            <a:ext cx="10797743" cy="6016336"/>
          </a:xfrm>
        </p:spPr>
        <p:txBody>
          <a:bodyPr>
            <a:normAutofit fontScale="90000"/>
          </a:bodyPr>
          <a:lstStyle/>
          <a:p>
            <a:r>
              <a:rPr lang="en-GB" sz="4000" b="1" i="1" dirty="0">
                <a:solidFill>
                  <a:srgbClr val="FFFF00"/>
                </a:solidFill>
              </a:rPr>
              <a:t>2 Timothy 3 : 16-17</a:t>
            </a:r>
            <a:br>
              <a:rPr lang="en-GB" sz="4000" b="1" i="1" dirty="0">
                <a:solidFill>
                  <a:srgbClr val="FFFF00"/>
                </a:solidFill>
              </a:rPr>
            </a:br>
            <a:br>
              <a:rPr lang="en-GB" dirty="0"/>
            </a:br>
            <a:r>
              <a:rPr lang="en-GB" i="1" dirty="0">
                <a:solidFill>
                  <a:srgbClr val="FFFF00"/>
                </a:solidFill>
              </a:rPr>
              <a:t>‘All scripture is inspired by God and is useful for teaching, for reproof, for correction, and for training in righteousness, so that everyone who belongs to God may be proficient, equipped for every good work’.</a:t>
            </a:r>
            <a:br>
              <a:rPr lang="en-GB" i="1" dirty="0">
                <a:solidFill>
                  <a:srgbClr val="FFFF00"/>
                </a:solidFill>
              </a:rPr>
            </a:br>
            <a:br>
              <a:rPr lang="en-GB" dirty="0"/>
            </a:br>
            <a:r>
              <a:rPr lang="en-GB" dirty="0"/>
              <a:t>1.   What do you notice in this passage ?</a:t>
            </a:r>
            <a:br>
              <a:rPr lang="en-GB" dirty="0"/>
            </a:br>
            <a:br>
              <a:rPr lang="en-GB" dirty="0"/>
            </a:br>
            <a:r>
              <a:rPr lang="en-GB" dirty="0"/>
              <a:t>2.   What will you do or change in the light of </a:t>
            </a:r>
            <a:br>
              <a:rPr lang="en-GB" dirty="0"/>
            </a:br>
            <a:r>
              <a:rPr lang="en-GB" dirty="0"/>
              <a:t>      what you have read  and noticed ?</a:t>
            </a:r>
            <a:br>
              <a:rPr lang="en-GB" dirty="0"/>
            </a:br>
            <a:br>
              <a:rPr lang="en-GB" dirty="0"/>
            </a:br>
            <a:r>
              <a:rPr lang="en-GB" dirty="0"/>
              <a:t> </a:t>
            </a:r>
          </a:p>
        </p:txBody>
      </p:sp>
      <p:pic>
        <p:nvPicPr>
          <p:cNvPr id="3" name="Picture 2"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9785" y="5569468"/>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6357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9544" y="488373"/>
            <a:ext cx="11149447" cy="5672282"/>
          </a:xfrm>
        </p:spPr>
        <p:txBody>
          <a:bodyPr>
            <a:normAutofit/>
          </a:bodyPr>
          <a:lstStyle/>
          <a:p>
            <a:r>
              <a:rPr lang="en-GB" b="1" dirty="0">
                <a:solidFill>
                  <a:srgbClr val="FFFF00"/>
                </a:solidFill>
              </a:rPr>
              <a:t>Hymn </a:t>
            </a:r>
            <a:r>
              <a:rPr lang="en-GB" i="1" dirty="0"/>
              <a:t>though we had thought you </a:t>
            </a:r>
            <a:r>
              <a:rPr lang="en-GB" i="1"/>
              <a:t>must  </a:t>
            </a:r>
            <a:br>
              <a:rPr lang="en-GB" i="1"/>
            </a:br>
            <a:r>
              <a:rPr lang="en-GB" i="1"/>
              <a:t>            provide </a:t>
            </a:r>
            <a:br>
              <a:rPr lang="en-GB" dirty="0">
                <a:solidFill>
                  <a:srgbClr val="FFFF00"/>
                </a:solidFill>
              </a:rPr>
            </a:br>
            <a:br>
              <a:rPr lang="en-GB" b="1" dirty="0">
                <a:solidFill>
                  <a:srgbClr val="FFFF00"/>
                </a:solidFill>
              </a:rPr>
            </a:br>
            <a:r>
              <a:rPr lang="en-GB" b="1" dirty="0">
                <a:solidFill>
                  <a:srgbClr val="FFFF00"/>
                </a:solidFill>
              </a:rPr>
              <a:t>prayers of  intercession </a:t>
            </a:r>
            <a:br>
              <a:rPr lang="en-GB" b="1" dirty="0">
                <a:solidFill>
                  <a:srgbClr val="FFFF00"/>
                </a:solidFill>
              </a:rPr>
            </a:br>
            <a:br>
              <a:rPr lang="en-GB" b="1" dirty="0">
                <a:solidFill>
                  <a:srgbClr val="FFFF00"/>
                </a:solidFill>
              </a:rPr>
            </a:br>
            <a:r>
              <a:rPr lang="en-GB" b="1" dirty="0">
                <a:solidFill>
                  <a:srgbClr val="FFFF00"/>
                </a:solidFill>
              </a:rPr>
              <a:t>Hymn  RS 509 </a:t>
            </a:r>
            <a:r>
              <a:rPr lang="en-GB" i="1" dirty="0"/>
              <a:t>O </a:t>
            </a:r>
            <a:r>
              <a:rPr lang="en-GB" i="1" dirty="0" err="1"/>
              <a:t>jesus</a:t>
            </a:r>
            <a:r>
              <a:rPr lang="en-GB" i="1" dirty="0"/>
              <a:t> I have promised  </a:t>
            </a:r>
            <a:br>
              <a:rPr lang="en-GB" b="1" dirty="0">
                <a:solidFill>
                  <a:srgbClr val="FFFF00"/>
                </a:solidFill>
              </a:rPr>
            </a:br>
            <a:br>
              <a:rPr lang="en-GB" b="1" dirty="0">
                <a:solidFill>
                  <a:srgbClr val="FFFF00"/>
                </a:solidFill>
              </a:rPr>
            </a:br>
            <a:r>
              <a:rPr lang="en-GB" b="1" dirty="0">
                <a:solidFill>
                  <a:srgbClr val="FFFF00"/>
                </a:solidFill>
              </a:rPr>
              <a:t>Closing prayer and blessing  </a:t>
            </a:r>
            <a:endParaRPr lang="en-GB" dirty="0"/>
          </a:p>
        </p:txBody>
      </p:sp>
      <p:pic>
        <p:nvPicPr>
          <p:cNvPr id="4" name="Picture 3"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5485" y="5444777"/>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172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5244" y="365125"/>
            <a:ext cx="11596255" cy="5864225"/>
          </a:xfrm>
        </p:spPr>
        <p:txBody>
          <a:bodyPr>
            <a:normAutofit fontScale="90000"/>
          </a:bodyPr>
          <a:lstStyle/>
          <a:p>
            <a:br>
              <a:rPr lang="en-GB" sz="4000" b="1" dirty="0">
                <a:solidFill>
                  <a:srgbClr val="FFFF00"/>
                </a:solidFill>
              </a:rPr>
            </a:br>
            <a:br>
              <a:rPr lang="en-GB" sz="4000" b="1" dirty="0">
                <a:solidFill>
                  <a:srgbClr val="FFFF00"/>
                </a:solidFill>
              </a:rPr>
            </a:br>
            <a:r>
              <a:rPr lang="en-GB" sz="4000" b="1" dirty="0">
                <a:solidFill>
                  <a:srgbClr val="FFFF00"/>
                </a:solidFill>
              </a:rPr>
              <a:t>Call to worship </a:t>
            </a:r>
            <a:br>
              <a:rPr lang="en-GB" sz="4000" b="1" dirty="0">
                <a:solidFill>
                  <a:srgbClr val="FFFF00"/>
                </a:solidFill>
              </a:rPr>
            </a:br>
            <a:br>
              <a:rPr lang="en-GB" sz="4000" b="1" dirty="0">
                <a:solidFill>
                  <a:srgbClr val="FFFF00"/>
                </a:solidFill>
              </a:rPr>
            </a:br>
            <a:r>
              <a:rPr lang="en-GB" sz="4000" b="1" dirty="0">
                <a:solidFill>
                  <a:srgbClr val="FFFF00"/>
                </a:solidFill>
              </a:rPr>
              <a:t>Hymn  RS 319 </a:t>
            </a:r>
            <a:r>
              <a:rPr lang="en-GB" b="1" dirty="0"/>
              <a:t>Thanks to God whose word was     </a:t>
            </a:r>
            <a:br>
              <a:rPr lang="en-GB" b="1" dirty="0"/>
            </a:br>
            <a:r>
              <a:rPr lang="en-GB" b="1" dirty="0"/>
              <a:t>                           spoken </a:t>
            </a:r>
            <a:r>
              <a:rPr lang="en-GB" b="1" i="1" dirty="0"/>
              <a:t> </a:t>
            </a:r>
            <a:br>
              <a:rPr lang="en-GB" sz="4000" b="1" i="1" dirty="0"/>
            </a:br>
            <a:br>
              <a:rPr lang="en-GB" sz="4000" i="1" dirty="0"/>
            </a:br>
            <a:r>
              <a:rPr lang="en-GB" sz="4000" b="1" i="1" dirty="0">
                <a:solidFill>
                  <a:srgbClr val="FFFF00"/>
                </a:solidFill>
              </a:rPr>
              <a:t>opening prayers AND </a:t>
            </a:r>
            <a:r>
              <a:rPr lang="en-GB" sz="4000" b="1" dirty="0">
                <a:solidFill>
                  <a:srgbClr val="FFFF00"/>
                </a:solidFill>
              </a:rPr>
              <a:t>Lords Prayer</a:t>
            </a:r>
            <a:br>
              <a:rPr lang="en-GB" sz="4000" b="1" dirty="0">
                <a:solidFill>
                  <a:srgbClr val="FFFF00"/>
                </a:solidFill>
              </a:rPr>
            </a:br>
            <a:br>
              <a:rPr lang="en-GB" sz="4000" b="1" dirty="0">
                <a:solidFill>
                  <a:srgbClr val="FFFF00"/>
                </a:solidFill>
              </a:rPr>
            </a:br>
            <a:r>
              <a:rPr lang="en-GB" sz="4000" b="1" dirty="0">
                <a:solidFill>
                  <a:srgbClr val="FFFF00"/>
                </a:solidFill>
              </a:rPr>
              <a:t>Introduction of ‘Holy Habits’ </a:t>
            </a:r>
            <a:br>
              <a:rPr lang="en-GB" b="1" dirty="0">
                <a:latin typeface="Algerian" panose="04020705040A02060702" pitchFamily="82" charset="0"/>
              </a:rPr>
            </a:br>
            <a:br>
              <a:rPr lang="en-GB" b="1" dirty="0">
                <a:latin typeface="Algerian" panose="04020705040A02060702" pitchFamily="82" charset="0"/>
              </a:rPr>
            </a:br>
            <a:r>
              <a:rPr lang="en-GB" b="1" dirty="0">
                <a:latin typeface="Algerian" panose="04020705040A02060702" pitchFamily="82" charset="0"/>
              </a:rPr>
              <a:t>   </a:t>
            </a:r>
            <a:endParaRPr lang="en-GB" sz="4800" b="1" i="1" dirty="0">
              <a:latin typeface="Algerian" panose="04020705040A02060702" pitchFamily="82" charset="0"/>
            </a:endParaRPr>
          </a:p>
        </p:txBody>
      </p:sp>
      <p:pic>
        <p:nvPicPr>
          <p:cNvPr id="4" name="Picture 3"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0933" y="5425152"/>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9416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F05DD-FFD4-4C13-8C03-5696DA542FD6}"/>
              </a:ext>
            </a:extLst>
          </p:cNvPr>
          <p:cNvPicPr>
            <a:picLocks noChangeAspect="1"/>
          </p:cNvPicPr>
          <p:nvPr/>
        </p:nvPicPr>
        <p:blipFill>
          <a:blip r:embed="rId2"/>
          <a:stretch>
            <a:fillRect/>
          </a:stretch>
        </p:blipFill>
        <p:spPr>
          <a:xfrm>
            <a:off x="1566279" y="1529931"/>
            <a:ext cx="9059441" cy="3798137"/>
          </a:xfrm>
          <a:prstGeom prst="rect">
            <a:avLst/>
          </a:prstGeom>
        </p:spPr>
      </p:pic>
    </p:spTree>
    <p:extLst>
      <p:ext uri="{BB962C8B-B14F-4D97-AF65-F5344CB8AC3E}">
        <p14:creationId xmlns:p14="http://schemas.microsoft.com/office/powerpoint/2010/main" val="307687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561110"/>
            <a:ext cx="10828915" cy="2088572"/>
          </a:xfrm>
        </p:spPr>
        <p:txBody>
          <a:bodyPr/>
          <a:lstStyle/>
          <a:p>
            <a:br>
              <a:rPr lang="en-GB" dirty="0"/>
            </a:br>
            <a:br>
              <a:rPr lang="en-GB" dirty="0"/>
            </a:br>
            <a:endParaRPr lang="en-GB" dirty="0"/>
          </a:p>
        </p:txBody>
      </p:sp>
      <p:pic>
        <p:nvPicPr>
          <p:cNvPr id="3"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61" y="413906"/>
            <a:ext cx="4654537" cy="145645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a:extLst>
              <a:ext uri="{FF2B5EF4-FFF2-40B4-BE49-F238E27FC236}">
                <a16:creationId xmlns:a16="http://schemas.microsoft.com/office/drawing/2014/main" id="{2EB980E4-FF48-4A68-B189-EDE91BF2FC51}"/>
              </a:ext>
            </a:extLst>
          </p:cNvPr>
          <p:cNvSpPr txBox="1">
            <a:spLocks/>
          </p:cNvSpPr>
          <p:nvPr/>
        </p:nvSpPr>
        <p:spPr>
          <a:xfrm>
            <a:off x="486166" y="2814238"/>
            <a:ext cx="11401033" cy="3335483"/>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fontAlgn="base">
              <a:spcAft>
                <a:spcPts val="0"/>
              </a:spcAft>
            </a:pPr>
            <a:r>
              <a:rPr lang="en-GB" sz="3600" dirty="0">
                <a:solidFill>
                  <a:schemeClr val="tx1"/>
                </a:solidFill>
                <a:latin typeface="Arial" panose="020B0604020202020204" pitchFamily="34" charset="0"/>
                <a:ea typeface="Times New Roman" panose="02020603050405020304" pitchFamily="18" charset="0"/>
              </a:rPr>
              <a:t>1.  Biblical teaching 				6.  Service</a:t>
            </a:r>
          </a:p>
          <a:p>
            <a:pPr fontAlgn="base">
              <a:spcAft>
                <a:spcPts val="0"/>
              </a:spcAft>
            </a:pPr>
            <a:r>
              <a:rPr lang="en-GB" sz="3600" dirty="0">
                <a:solidFill>
                  <a:schemeClr val="tx1"/>
                </a:solidFill>
                <a:latin typeface="Arial" panose="020B0604020202020204" pitchFamily="34" charset="0"/>
                <a:ea typeface="Times New Roman" panose="02020603050405020304" pitchFamily="18" charset="0"/>
              </a:rPr>
              <a:t>2.  Fellowship						7.  Eating together</a:t>
            </a:r>
          </a:p>
          <a:p>
            <a:pPr fontAlgn="base">
              <a:spcAft>
                <a:spcPts val="0"/>
              </a:spcAft>
            </a:pPr>
            <a:r>
              <a:rPr lang="en-GB" sz="3600" dirty="0">
                <a:solidFill>
                  <a:schemeClr val="tx1"/>
                </a:solidFill>
                <a:latin typeface="Arial" panose="020B0604020202020204" pitchFamily="34" charset="0"/>
                <a:ea typeface="Times New Roman" panose="02020603050405020304" pitchFamily="18" charset="0"/>
              </a:rPr>
              <a:t>3.  Breaking of bread			8.  Gladness and generosity</a:t>
            </a:r>
          </a:p>
          <a:p>
            <a:pPr fontAlgn="base">
              <a:spcAft>
                <a:spcPts val="0"/>
              </a:spcAft>
            </a:pPr>
            <a:r>
              <a:rPr lang="en-GB" sz="3600" dirty="0">
                <a:solidFill>
                  <a:schemeClr val="tx1"/>
                </a:solidFill>
                <a:latin typeface="Arial" panose="020B0604020202020204" pitchFamily="34" charset="0"/>
                <a:ea typeface="Times New Roman" panose="02020603050405020304" pitchFamily="18" charset="0"/>
              </a:rPr>
              <a:t>4.  Prayer								9.  Worship</a:t>
            </a:r>
          </a:p>
          <a:p>
            <a:pPr fontAlgn="base">
              <a:spcAft>
                <a:spcPts val="0"/>
              </a:spcAft>
            </a:pPr>
            <a:r>
              <a:rPr lang="en-GB" sz="3600" dirty="0">
                <a:solidFill>
                  <a:schemeClr val="tx1"/>
                </a:solidFill>
                <a:latin typeface="Arial" panose="020B0604020202020204" pitchFamily="34" charset="0"/>
                <a:ea typeface="Times New Roman" panose="02020603050405020304" pitchFamily="18" charset="0"/>
              </a:rPr>
              <a:t>5.  Giving								10. Making more disciples</a:t>
            </a:r>
            <a:endParaRPr lang="en-GB" sz="36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048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Theology. Read the Bible and the newspaper.: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2" y="519545"/>
            <a:ext cx="8427027" cy="5714999"/>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8612" y="5403214"/>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9538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561109"/>
            <a:ext cx="11585863" cy="5548745"/>
          </a:xfrm>
        </p:spPr>
        <p:txBody>
          <a:bodyPr>
            <a:normAutofit/>
          </a:bodyPr>
          <a:lstStyle/>
          <a:p>
            <a:pPr marL="742950" indent="-742950">
              <a:buFont typeface="+mj-lt"/>
              <a:buAutoNum type="arabicPeriod"/>
            </a:pPr>
            <a:r>
              <a:rPr lang="en-GB" sz="4000" b="1" dirty="0">
                <a:solidFill>
                  <a:srgbClr val="FFFF00"/>
                </a:solidFill>
              </a:rPr>
              <a:t>Biblical teaching</a:t>
            </a:r>
            <a:br>
              <a:rPr lang="en-GB" sz="4000" b="1" dirty="0">
                <a:solidFill>
                  <a:srgbClr val="FFFF00"/>
                </a:solidFill>
              </a:rPr>
            </a:br>
            <a:br>
              <a:rPr lang="en-GB" sz="4000" b="1" dirty="0">
                <a:solidFill>
                  <a:srgbClr val="FFFF00"/>
                </a:solidFill>
              </a:rPr>
            </a:br>
            <a:r>
              <a:rPr lang="en-GB" dirty="0">
                <a:solidFill>
                  <a:srgbClr val="FFFF00"/>
                </a:solidFill>
              </a:rPr>
              <a:t>the first holy habit is mentioned in Acts 2</a:t>
            </a:r>
            <a:br>
              <a:rPr lang="en-GB" dirty="0">
                <a:solidFill>
                  <a:srgbClr val="FFFF00"/>
                </a:solidFill>
              </a:rPr>
            </a:br>
            <a:br>
              <a:rPr lang="en-GB" dirty="0">
                <a:solidFill>
                  <a:srgbClr val="FFFF00"/>
                </a:solidFill>
              </a:rPr>
            </a:br>
            <a:r>
              <a:rPr lang="en-GB" dirty="0">
                <a:solidFill>
                  <a:srgbClr val="FFFF00"/>
                </a:solidFill>
              </a:rPr>
              <a:t>        Preaching </a:t>
            </a:r>
            <a:br>
              <a:rPr lang="en-GB" dirty="0">
                <a:solidFill>
                  <a:srgbClr val="FFFF00"/>
                </a:solidFill>
              </a:rPr>
            </a:br>
            <a:r>
              <a:rPr lang="en-GB" dirty="0">
                <a:solidFill>
                  <a:srgbClr val="FFFF00"/>
                </a:solidFill>
              </a:rPr>
              <a:t>        </a:t>
            </a:r>
            <a:br>
              <a:rPr lang="en-GB" dirty="0">
                <a:solidFill>
                  <a:srgbClr val="FFFF00"/>
                </a:solidFill>
              </a:rPr>
            </a:br>
            <a:r>
              <a:rPr lang="en-GB" dirty="0">
                <a:solidFill>
                  <a:srgbClr val="FFFF00"/>
                </a:solidFill>
              </a:rPr>
              <a:t>        learning Together   </a:t>
            </a:r>
            <a:br>
              <a:rPr lang="en-GB" dirty="0"/>
            </a:br>
            <a:endParaRPr lang="en-GB" dirty="0"/>
          </a:p>
        </p:txBody>
      </p:sp>
      <p:pic>
        <p:nvPicPr>
          <p:cNvPr id="3" name="Picture 2"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8612" y="5403214"/>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5093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2119" y="374073"/>
            <a:ext cx="11461172" cy="6224154"/>
          </a:xfrm>
        </p:spPr>
        <p:txBody>
          <a:bodyPr>
            <a:normAutofit fontScale="90000"/>
          </a:bodyPr>
          <a:lstStyle/>
          <a:p>
            <a:r>
              <a:rPr lang="en-GB" b="1" dirty="0">
                <a:solidFill>
                  <a:srgbClr val="FFFF00"/>
                </a:solidFill>
              </a:rPr>
              <a:t>Hymn    </a:t>
            </a:r>
            <a:r>
              <a:rPr lang="en-GB" b="1" dirty="0"/>
              <a:t>no one can tell what life will bring</a:t>
            </a:r>
            <a:r>
              <a:rPr lang="en-GB" i="1" dirty="0"/>
              <a:t> </a:t>
            </a:r>
            <a:br>
              <a:rPr lang="en-GB" b="1" dirty="0"/>
            </a:br>
            <a:br>
              <a:rPr lang="en-GB" b="1" dirty="0"/>
            </a:br>
            <a:r>
              <a:rPr lang="en-GB" b="1" dirty="0">
                <a:solidFill>
                  <a:srgbClr val="FFFF00"/>
                </a:solidFill>
              </a:rPr>
              <a:t>offertory</a:t>
            </a:r>
            <a:br>
              <a:rPr lang="en-GB" b="1" dirty="0">
                <a:solidFill>
                  <a:srgbClr val="FFFF00"/>
                </a:solidFill>
              </a:rPr>
            </a:br>
            <a:br>
              <a:rPr lang="en-GB" b="1" dirty="0">
                <a:solidFill>
                  <a:srgbClr val="FFFF00"/>
                </a:solidFill>
              </a:rPr>
            </a:br>
            <a:r>
              <a:rPr lang="en-GB" b="1" dirty="0">
                <a:solidFill>
                  <a:srgbClr val="FFFF00"/>
                </a:solidFill>
              </a:rPr>
              <a:t>a song to welcome the word </a:t>
            </a:r>
            <a:br>
              <a:rPr lang="en-GB" b="1" dirty="0"/>
            </a:br>
            <a:br>
              <a:rPr lang="en-GB" b="1" dirty="0"/>
            </a:br>
            <a:r>
              <a:rPr lang="en-GB" b="1" dirty="0">
                <a:solidFill>
                  <a:srgbClr val="FFFF00"/>
                </a:solidFill>
              </a:rPr>
              <a:t>reading  </a:t>
            </a:r>
            <a:r>
              <a:rPr lang="en-GB" b="1" dirty="0"/>
              <a:t>Acts 2 :37-47</a:t>
            </a:r>
            <a:br>
              <a:rPr lang="en-GB" b="1" dirty="0">
                <a:solidFill>
                  <a:srgbClr val="FFFF00"/>
                </a:solidFill>
              </a:rPr>
            </a:br>
            <a:br>
              <a:rPr lang="en-GB" b="1" dirty="0">
                <a:solidFill>
                  <a:srgbClr val="FFFF00"/>
                </a:solidFill>
              </a:rPr>
            </a:br>
            <a:r>
              <a:rPr lang="en-GB" b="1" dirty="0">
                <a:solidFill>
                  <a:srgbClr val="FFFF00"/>
                </a:solidFill>
              </a:rPr>
              <a:t>                </a:t>
            </a:r>
            <a:r>
              <a:rPr lang="en-GB" sz="4900" b="1" dirty="0">
                <a:latin typeface="Bookman Old Style" panose="02050604050505020204" pitchFamily="18" charset="0"/>
              </a:rPr>
              <a:t>First ‘holy habit’ </a:t>
            </a:r>
            <a:br>
              <a:rPr lang="en-GB" sz="4900" b="1" dirty="0">
                <a:latin typeface="Bookman Old Style" panose="02050604050505020204" pitchFamily="18" charset="0"/>
              </a:rPr>
            </a:br>
            <a:r>
              <a:rPr lang="en-GB" sz="4900" b="1" dirty="0">
                <a:latin typeface="Bookman Old Style" panose="02050604050505020204" pitchFamily="18" charset="0"/>
              </a:rPr>
              <a:t>          Biblical teaching </a:t>
            </a:r>
            <a:br>
              <a:rPr lang="en-GB" b="1" dirty="0">
                <a:solidFill>
                  <a:srgbClr val="FFFF00"/>
                </a:solidFill>
              </a:rPr>
            </a:br>
            <a:r>
              <a:rPr lang="en-GB" b="1" i="1" dirty="0"/>
              <a:t> </a:t>
            </a:r>
            <a:br>
              <a:rPr lang="en-GB" b="1" dirty="0">
                <a:solidFill>
                  <a:srgbClr val="FFFF00"/>
                </a:solidFill>
              </a:rPr>
            </a:br>
            <a:endParaRPr lang="en-GB" dirty="0">
              <a:solidFill>
                <a:srgbClr val="FFFF00"/>
              </a:solidFill>
            </a:endParaRPr>
          </a:p>
        </p:txBody>
      </p:sp>
      <p:pic>
        <p:nvPicPr>
          <p:cNvPr id="4" name="Picture 3"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8612" y="5403214"/>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7240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00300"/>
            <a:ext cx="11429999" cy="4073235"/>
          </a:xfrm>
        </p:spPr>
        <p:txBody>
          <a:bodyPr>
            <a:normAutofit fontScale="90000"/>
          </a:bodyPr>
          <a:lstStyle/>
          <a:p>
            <a:r>
              <a:rPr lang="en-GB" sz="4900" b="1" dirty="0">
                <a:solidFill>
                  <a:srgbClr val="FFFF00"/>
                </a:solidFill>
              </a:rPr>
              <a:t>how do we attain biblical teaching? </a:t>
            </a:r>
            <a:br>
              <a:rPr lang="en-GB" sz="4900" dirty="0"/>
            </a:br>
            <a:br>
              <a:rPr lang="en-GB" sz="4900" dirty="0"/>
            </a:br>
            <a:r>
              <a:rPr lang="en-GB" b="1" i="1" dirty="0">
                <a:solidFill>
                  <a:srgbClr val="FFFF00"/>
                </a:solidFill>
              </a:rPr>
              <a:t>Biblical teaching … Preaching </a:t>
            </a:r>
            <a:br>
              <a:rPr lang="en-GB" i="1" dirty="0"/>
            </a:br>
            <a:br>
              <a:rPr lang="en-GB" dirty="0"/>
            </a:br>
            <a:r>
              <a:rPr lang="en-GB" dirty="0"/>
              <a:t>       Spirit filled </a:t>
            </a:r>
            <a:br>
              <a:rPr lang="en-GB" dirty="0"/>
            </a:br>
            <a:br>
              <a:rPr lang="en-GB" dirty="0"/>
            </a:br>
            <a:r>
              <a:rPr lang="en-GB" dirty="0"/>
              <a:t>       Biblically based </a:t>
            </a:r>
            <a:br>
              <a:rPr lang="en-GB" dirty="0"/>
            </a:br>
            <a:br>
              <a:rPr lang="en-GB" dirty="0"/>
            </a:br>
            <a:r>
              <a:rPr lang="en-GB" dirty="0"/>
              <a:t>       Christ centred </a:t>
            </a:r>
            <a:br>
              <a:rPr lang="en-GB" dirty="0"/>
            </a:br>
            <a:br>
              <a:rPr lang="en-GB" dirty="0"/>
            </a:br>
            <a:br>
              <a:rPr lang="en-GB" dirty="0"/>
            </a:br>
            <a:br>
              <a:rPr lang="en-GB" dirty="0"/>
            </a:br>
            <a:br>
              <a:rPr lang="en-GB" dirty="0"/>
            </a:br>
            <a:br>
              <a:rPr lang="en-GB" dirty="0"/>
            </a:br>
            <a:br>
              <a:rPr lang="en-GB" dirty="0"/>
            </a:br>
            <a:endParaRPr lang="en-GB" dirty="0"/>
          </a:p>
        </p:txBody>
      </p:sp>
      <p:pic>
        <p:nvPicPr>
          <p:cNvPr id="4" name="Picture 3"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3530" y="5195396"/>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4" name="Picture 6" descr="Image result for preach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244" y="2400300"/>
            <a:ext cx="304800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48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82" y="561109"/>
            <a:ext cx="11274136" cy="5777346"/>
          </a:xfrm>
        </p:spPr>
        <p:txBody>
          <a:bodyPr>
            <a:normAutofit fontScale="90000"/>
          </a:bodyPr>
          <a:lstStyle/>
          <a:p>
            <a:r>
              <a:rPr lang="en-GB" b="1" i="1" dirty="0">
                <a:solidFill>
                  <a:srgbClr val="FFFF00"/>
                </a:solidFill>
              </a:rPr>
              <a:t>          Biblical teaching … Learning together </a:t>
            </a:r>
            <a:br>
              <a:rPr lang="en-GB" b="1" i="1" dirty="0">
                <a:solidFill>
                  <a:srgbClr val="FFFF00"/>
                </a:solidFill>
              </a:rPr>
            </a:br>
            <a:br>
              <a:rPr lang="en-GB" b="1" i="1" dirty="0">
                <a:solidFill>
                  <a:srgbClr val="FFFF00"/>
                </a:solidFill>
              </a:rPr>
            </a:br>
            <a:r>
              <a:rPr lang="en-GB" i="1" dirty="0">
                <a:solidFill>
                  <a:srgbClr val="FFFF00"/>
                </a:solidFill>
              </a:rPr>
              <a:t>1.   learning is … </a:t>
            </a:r>
            <a:r>
              <a:rPr lang="en-GB" i="1" dirty="0"/>
              <a:t>social  </a:t>
            </a:r>
            <a:br>
              <a:rPr lang="en-GB" i="1" dirty="0"/>
            </a:br>
            <a:br>
              <a:rPr lang="en-GB" i="1" dirty="0"/>
            </a:br>
            <a:r>
              <a:rPr lang="en-GB" i="1" dirty="0">
                <a:solidFill>
                  <a:srgbClr val="FFFF00"/>
                </a:solidFill>
              </a:rPr>
              <a:t>2.   Learning is ... </a:t>
            </a:r>
            <a:r>
              <a:rPr lang="en-GB" i="1" dirty="0"/>
              <a:t>people take responsibility for 										their own learning </a:t>
            </a:r>
            <a:br>
              <a:rPr lang="en-GB" i="1" dirty="0"/>
            </a:br>
            <a:br>
              <a:rPr lang="en-GB" i="1" dirty="0"/>
            </a:br>
            <a:r>
              <a:rPr lang="en-GB" i="1" dirty="0">
                <a:solidFill>
                  <a:srgbClr val="FFFF00"/>
                </a:solidFill>
              </a:rPr>
              <a:t>3.   Learning is … </a:t>
            </a:r>
            <a:r>
              <a:rPr lang="en-GB" i="1" dirty="0"/>
              <a:t>mainly informal and life related</a:t>
            </a:r>
            <a:br>
              <a:rPr lang="en-GB" i="1" dirty="0"/>
            </a:br>
            <a:r>
              <a:rPr lang="en-GB" i="1" dirty="0"/>
              <a:t> </a:t>
            </a:r>
            <a:br>
              <a:rPr lang="en-GB" i="1" dirty="0">
                <a:solidFill>
                  <a:srgbClr val="FFFF00"/>
                </a:solidFill>
              </a:rPr>
            </a:br>
            <a:r>
              <a:rPr lang="en-GB" i="1" dirty="0">
                <a:solidFill>
                  <a:srgbClr val="FFFF00"/>
                </a:solidFill>
              </a:rPr>
              <a:t>4.   LEARNING IS … </a:t>
            </a:r>
            <a:r>
              <a:rPr lang="en-GB" i="1" dirty="0"/>
              <a:t>SHARED and accessible </a:t>
            </a:r>
            <a:br>
              <a:rPr lang="en-GB" i="1" dirty="0">
                <a:solidFill>
                  <a:srgbClr val="FFFF00"/>
                </a:solidFill>
              </a:rPr>
            </a:br>
            <a:endParaRPr lang="en-GB" dirty="0"/>
          </a:p>
        </p:txBody>
      </p:sp>
      <p:pic>
        <p:nvPicPr>
          <p:cNvPr id="3" name="Picture 2"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8612" y="5403214"/>
            <a:ext cx="2841625" cy="1182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24591049"/>
      </p:ext>
    </p:extLst>
  </p:cSld>
  <p:clrMapOvr>
    <a:masterClrMapping/>
  </p:clrMapOvr>
</p:sld>
</file>

<file path=ppt/theme/theme1.xml><?xml version="1.0" encoding="utf-8"?>
<a:theme xmlns:a="http://schemas.openxmlformats.org/drawingml/2006/main" name="Sl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pp 8th jan 2017</Template>
  <TotalTime>442</TotalTime>
  <Words>78</Words>
  <Application>Microsoft Office PowerPoint</Application>
  <PresentationFormat>Widescreen</PresentationFormat>
  <Paragraphs>18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Algerian</vt:lpstr>
      <vt:lpstr>Arial</vt:lpstr>
      <vt:lpstr>Bookman Old Style</vt:lpstr>
      <vt:lpstr>Calibri</vt:lpstr>
      <vt:lpstr>Century Gothic</vt:lpstr>
      <vt:lpstr>Times New Roman</vt:lpstr>
      <vt:lpstr>Wingdings 3</vt:lpstr>
      <vt:lpstr>Slice</vt:lpstr>
      <vt:lpstr> Holy Habit  1. Biblical teaching     </vt:lpstr>
      <vt:lpstr>  Call to worship   Hymn  RS 319 Thanks to God whose word was                                 spoken    opening prayers AND Lords Prayer  Introduction of ‘Holy Habits’      </vt:lpstr>
      <vt:lpstr>PowerPoint Presentation</vt:lpstr>
      <vt:lpstr>  </vt:lpstr>
      <vt:lpstr>PowerPoint Presentation</vt:lpstr>
      <vt:lpstr>Biblical teaching  the first holy habit is mentioned in Acts 2          Preaching                   learning Together    </vt:lpstr>
      <vt:lpstr>Hymn    no one can tell what life will bring   offertory  a song to welcome the word   reading  Acts 2 :37-47                  First ‘holy habit’            Biblical teaching    </vt:lpstr>
      <vt:lpstr>how do we attain biblical teaching?   Biblical teaching … Preaching          Spirit filled          Biblically based          Christ centred        </vt:lpstr>
      <vt:lpstr>          Biblical teaching … Learning together   1.   learning is … social    2.   Learning is ... people take responsibility for           their own learning   3.   Learning is … mainly informal and life related   4.   LEARNING IS … SHARED and accessible  </vt:lpstr>
      <vt:lpstr>5.   LEARNING IS … LEARNING FROM EACH OTHER   6.   LEARNING Is … mISSION ‘focus’      disciples must  go our from the community to be involved in service  and then return to reflect (Theological reflection)  </vt:lpstr>
      <vt:lpstr>Jesus gave sermons and addressed the crowds, however he also encouraged discussions and gathered people in smaller groups</vt:lpstr>
      <vt:lpstr>Why do Biblical Teaching ?  1. Biblical teaching helps us draw near to God   2. we are all part of the gospel story , inspired       from the past, to be active in the present.  3. We learn how to be ‘spirt filled’ disciples of          Christ.     </vt:lpstr>
      <vt:lpstr>Personal action after Biblical teaching   1. O.r.i.d.      Observe, reflect, Interpret, decision    2. Local church community   3. Global issues to be addressed  </vt:lpstr>
      <vt:lpstr>2 Timothy 3 : 16-17  ‘All scripture is inspired by God and is useful for teaching, for reproof, for correction, and for training in righteousness, so that everyone who belongs to God may be proficient, equipped for every good work’.  1.   What do you notice in this passage ?  2.   What will you do or change in the light of        what you have read  and noticed ?   </vt:lpstr>
      <vt:lpstr>Hymn though we had thought you must               provide   prayers of  intercession   Hymn  RS 509 O jesus I have promised    Closing prayer and blessing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Hill  United Reformed Church     22nd January  2017  Theme – Holy Habits 1. Biblical Teaching</dc:title>
  <dc:creator>Ruth Dillon</dc:creator>
  <cp:lastModifiedBy>RHeine@W-SYNOD.local</cp:lastModifiedBy>
  <cp:revision>20</cp:revision>
  <dcterms:created xsi:type="dcterms:W3CDTF">2017-01-21T15:56:50Z</dcterms:created>
  <dcterms:modified xsi:type="dcterms:W3CDTF">2018-04-20T09:46:06Z</dcterms:modified>
</cp:coreProperties>
</file>