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86" r:id="rId1"/>
  </p:sldMasterIdLst>
  <p:handoutMasterIdLst>
    <p:handoutMasterId r:id="rId27"/>
  </p:handoutMasterIdLst>
  <p:sldIdLst>
    <p:sldId id="256" r:id="rId2"/>
    <p:sldId id="257" r:id="rId3"/>
    <p:sldId id="350" r:id="rId4"/>
    <p:sldId id="351" r:id="rId5"/>
    <p:sldId id="300" r:id="rId6"/>
    <p:sldId id="352" r:id="rId7"/>
    <p:sldId id="353" r:id="rId8"/>
    <p:sldId id="354" r:id="rId9"/>
    <p:sldId id="355" r:id="rId10"/>
    <p:sldId id="356" r:id="rId11"/>
    <p:sldId id="292" r:id="rId12"/>
    <p:sldId id="336" r:id="rId13"/>
    <p:sldId id="357" r:id="rId14"/>
    <p:sldId id="358" r:id="rId15"/>
    <p:sldId id="332" r:id="rId16"/>
    <p:sldId id="360" r:id="rId17"/>
    <p:sldId id="361" r:id="rId18"/>
    <p:sldId id="362" r:id="rId19"/>
    <p:sldId id="363" r:id="rId20"/>
    <p:sldId id="371" r:id="rId21"/>
    <p:sldId id="368" r:id="rId22"/>
    <p:sldId id="369" r:id="rId23"/>
    <p:sldId id="364" r:id="rId24"/>
    <p:sldId id="370" r:id="rId25"/>
    <p:sldId id="359" r:id="rId26"/>
  </p:sldIdLst>
  <p:sldSz cx="12192000" cy="6858000"/>
  <p:notesSz cx="6881813" cy="10002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3" autoAdjust="0"/>
    <p:restoredTop sz="94660"/>
  </p:normalViewPr>
  <p:slideViewPr>
    <p:cSldViewPr snapToGrid="0">
      <p:cViewPr varScale="1">
        <p:scale>
          <a:sx n="114" d="100"/>
          <a:sy n="114" d="100"/>
        </p:scale>
        <p:origin x="30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501879"/>
          </a:xfrm>
          <a:prstGeom prst="rect">
            <a:avLst/>
          </a:prstGeom>
        </p:spPr>
        <p:txBody>
          <a:bodyPr vert="horz" lIns="96478" tIns="48239" rIns="96478" bIns="48239" rtlCol="0"/>
          <a:lstStyle>
            <a:lvl1pPr algn="l">
              <a:defRPr sz="1300"/>
            </a:lvl1pPr>
          </a:lstStyle>
          <a:p>
            <a:endParaRPr lang="en-GB"/>
          </a:p>
        </p:txBody>
      </p:sp>
      <p:sp>
        <p:nvSpPr>
          <p:cNvPr id="3" name="Date Placeholder 2"/>
          <p:cNvSpPr>
            <a:spLocks noGrp="1"/>
          </p:cNvSpPr>
          <p:nvPr>
            <p:ph type="dt" sz="quarter" idx="1"/>
          </p:nvPr>
        </p:nvSpPr>
        <p:spPr>
          <a:xfrm>
            <a:off x="3898102" y="0"/>
            <a:ext cx="2982119" cy="501879"/>
          </a:xfrm>
          <a:prstGeom prst="rect">
            <a:avLst/>
          </a:prstGeom>
        </p:spPr>
        <p:txBody>
          <a:bodyPr vert="horz" lIns="96478" tIns="48239" rIns="96478" bIns="48239" rtlCol="0"/>
          <a:lstStyle>
            <a:lvl1pPr algn="r">
              <a:defRPr sz="1300"/>
            </a:lvl1pPr>
          </a:lstStyle>
          <a:p>
            <a:fld id="{2B85573A-0DC2-4ED0-B70B-A9F6CAFD37C6}" type="datetimeFigureOut">
              <a:rPr lang="en-GB" smtClean="0"/>
              <a:t>24/06/2022</a:t>
            </a:fld>
            <a:endParaRPr lang="en-GB"/>
          </a:p>
        </p:txBody>
      </p:sp>
      <p:sp>
        <p:nvSpPr>
          <p:cNvPr id="4" name="Footer Placeholder 3"/>
          <p:cNvSpPr>
            <a:spLocks noGrp="1"/>
          </p:cNvSpPr>
          <p:nvPr>
            <p:ph type="ftr" sz="quarter" idx="2"/>
          </p:nvPr>
        </p:nvSpPr>
        <p:spPr>
          <a:xfrm>
            <a:off x="0" y="9500961"/>
            <a:ext cx="2982119" cy="501878"/>
          </a:xfrm>
          <a:prstGeom prst="rect">
            <a:avLst/>
          </a:prstGeom>
        </p:spPr>
        <p:txBody>
          <a:bodyPr vert="horz" lIns="96478" tIns="48239" rIns="96478" bIns="48239" rtlCol="0" anchor="b"/>
          <a:lstStyle>
            <a:lvl1pPr algn="l">
              <a:defRPr sz="1300"/>
            </a:lvl1pPr>
          </a:lstStyle>
          <a:p>
            <a:endParaRPr lang="en-GB"/>
          </a:p>
        </p:txBody>
      </p:sp>
      <p:sp>
        <p:nvSpPr>
          <p:cNvPr id="5" name="Slide Number Placeholder 4"/>
          <p:cNvSpPr>
            <a:spLocks noGrp="1"/>
          </p:cNvSpPr>
          <p:nvPr>
            <p:ph type="sldNum" sz="quarter" idx="3"/>
          </p:nvPr>
        </p:nvSpPr>
        <p:spPr>
          <a:xfrm>
            <a:off x="3898102" y="9500961"/>
            <a:ext cx="2982119" cy="501878"/>
          </a:xfrm>
          <a:prstGeom prst="rect">
            <a:avLst/>
          </a:prstGeom>
        </p:spPr>
        <p:txBody>
          <a:bodyPr vert="horz" lIns="96478" tIns="48239" rIns="96478" bIns="48239" rtlCol="0" anchor="b"/>
          <a:lstStyle>
            <a:lvl1pPr algn="r">
              <a:defRPr sz="1300"/>
            </a:lvl1pPr>
          </a:lstStyle>
          <a:p>
            <a:fld id="{8F892720-EC93-4722-AC19-F02DA6C9B576}" type="slidenum">
              <a:rPr lang="en-GB" smtClean="0"/>
              <a:t>‹#›</a:t>
            </a:fld>
            <a:endParaRPr lang="en-GB"/>
          </a:p>
        </p:txBody>
      </p:sp>
    </p:spTree>
    <p:extLst>
      <p:ext uri="{BB962C8B-B14F-4D97-AF65-F5344CB8AC3E}">
        <p14:creationId xmlns:p14="http://schemas.microsoft.com/office/powerpoint/2010/main" val="349409037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22EA69A-E976-41A6-99C9-0A9D32BFAF14}" type="datetimeFigureOut">
              <a:rPr lang="en-GB" smtClean="0"/>
              <a:t>24/06/2022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2253A6-6A96-421F-AB32-22EC0E8C48A5}" type="slidenum">
              <a:rPr lang="en-GB" smtClean="0"/>
              <a:t>‹#›</a:t>
            </a:fld>
            <a:endParaRPr lang="en-GB"/>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565104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D22EA69A-E976-41A6-99C9-0A9D32BFAF14}" type="datetimeFigureOut">
              <a:rPr lang="en-GB" smtClean="0"/>
              <a:t>24/06/2022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C2253A6-6A96-421F-AB32-22EC0E8C48A5}" type="slidenum">
              <a:rPr lang="en-GB" smtClean="0"/>
              <a:t>‹#›</a:t>
            </a:fld>
            <a:endParaRPr lang="en-GB"/>
          </a:p>
        </p:txBody>
      </p:sp>
    </p:spTree>
    <p:extLst>
      <p:ext uri="{BB962C8B-B14F-4D97-AF65-F5344CB8AC3E}">
        <p14:creationId xmlns:p14="http://schemas.microsoft.com/office/powerpoint/2010/main" val="10960793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2EA69A-E976-41A6-99C9-0A9D32BFAF14}" type="datetimeFigureOut">
              <a:rPr lang="en-GB" smtClean="0"/>
              <a:t>24/06/2022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2253A6-6A96-421F-AB32-22EC0E8C48A5}" type="slidenum">
              <a:rPr lang="en-GB" smtClean="0"/>
              <a:t>‹#›</a:t>
            </a:fld>
            <a:endParaRPr lang="en-GB"/>
          </a:p>
        </p:txBody>
      </p:sp>
    </p:spTree>
    <p:extLst>
      <p:ext uri="{BB962C8B-B14F-4D97-AF65-F5344CB8AC3E}">
        <p14:creationId xmlns:p14="http://schemas.microsoft.com/office/powerpoint/2010/main" val="2972477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2EA69A-E976-41A6-99C9-0A9D32BFAF14}" type="datetimeFigureOut">
              <a:rPr lang="en-GB" smtClean="0"/>
              <a:t>24/06/2022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2253A6-6A96-421F-AB32-22EC0E8C48A5}" type="slidenum">
              <a:rPr lang="en-GB" smtClean="0"/>
              <a:t>‹#›</a:t>
            </a:fld>
            <a:endParaRPr lang="en-GB"/>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41690174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2EA69A-E976-41A6-99C9-0A9D32BFAF14}" type="datetimeFigureOut">
              <a:rPr lang="en-GB" smtClean="0"/>
              <a:t>24/06/2022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2253A6-6A96-421F-AB32-22EC0E8C48A5}" type="slidenum">
              <a:rPr lang="en-GB" smtClean="0"/>
              <a:t>‹#›</a:t>
            </a:fld>
            <a:endParaRPr lang="en-GB"/>
          </a:p>
        </p:txBody>
      </p:sp>
    </p:spTree>
    <p:extLst>
      <p:ext uri="{BB962C8B-B14F-4D97-AF65-F5344CB8AC3E}">
        <p14:creationId xmlns:p14="http://schemas.microsoft.com/office/powerpoint/2010/main" val="40232978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2EA69A-E976-41A6-99C9-0A9D32BFAF14}" type="datetimeFigureOut">
              <a:rPr lang="en-GB" smtClean="0"/>
              <a:t>24/06/2022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2253A6-6A96-421F-AB32-22EC0E8C48A5}" type="slidenum">
              <a:rPr lang="en-GB" smtClean="0"/>
              <a:t>‹#›</a:t>
            </a:fld>
            <a:endParaRPr lang="en-GB"/>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899756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2EA69A-E976-41A6-99C9-0A9D32BFAF14}" type="datetimeFigureOut">
              <a:rPr lang="en-GB" smtClean="0"/>
              <a:t>24/06/2022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2253A6-6A96-421F-AB32-22EC0E8C48A5}" type="slidenum">
              <a:rPr lang="en-GB" smtClean="0"/>
              <a:t>‹#›</a:t>
            </a:fld>
            <a:endParaRPr lang="en-GB"/>
          </a:p>
        </p:txBody>
      </p:sp>
    </p:spTree>
    <p:extLst>
      <p:ext uri="{BB962C8B-B14F-4D97-AF65-F5344CB8AC3E}">
        <p14:creationId xmlns:p14="http://schemas.microsoft.com/office/powerpoint/2010/main" val="31173447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2EA69A-E976-41A6-99C9-0A9D32BFAF14}" type="datetimeFigureOut">
              <a:rPr lang="en-GB" smtClean="0"/>
              <a:t>24/06/2022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2253A6-6A96-421F-AB32-22EC0E8C48A5}" type="slidenum">
              <a:rPr lang="en-GB" smtClean="0"/>
              <a:t>‹#›</a:t>
            </a:fld>
            <a:endParaRPr lang="en-GB"/>
          </a:p>
        </p:txBody>
      </p:sp>
    </p:spTree>
    <p:extLst>
      <p:ext uri="{BB962C8B-B14F-4D97-AF65-F5344CB8AC3E}">
        <p14:creationId xmlns:p14="http://schemas.microsoft.com/office/powerpoint/2010/main" val="15837980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2EA69A-E976-41A6-99C9-0A9D32BFAF14}" type="datetimeFigureOut">
              <a:rPr lang="en-GB" smtClean="0"/>
              <a:t>24/06/2022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2253A6-6A96-421F-AB32-22EC0E8C48A5}" type="slidenum">
              <a:rPr lang="en-GB" smtClean="0"/>
              <a:t>‹#›</a:t>
            </a:fld>
            <a:endParaRPr lang="en-GB"/>
          </a:p>
        </p:txBody>
      </p:sp>
    </p:spTree>
    <p:extLst>
      <p:ext uri="{BB962C8B-B14F-4D97-AF65-F5344CB8AC3E}">
        <p14:creationId xmlns:p14="http://schemas.microsoft.com/office/powerpoint/2010/main" val="38544166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2EA69A-E976-41A6-99C9-0A9D32BFAF14}" type="datetimeFigureOut">
              <a:rPr lang="en-GB" smtClean="0"/>
              <a:t>24/06/2022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2253A6-6A96-421F-AB32-22EC0E8C48A5}" type="slidenum">
              <a:rPr lang="en-GB" smtClean="0"/>
              <a:t>‹#›</a:t>
            </a:fld>
            <a:endParaRPr lang="en-GB"/>
          </a:p>
        </p:txBody>
      </p:sp>
    </p:spTree>
    <p:extLst>
      <p:ext uri="{BB962C8B-B14F-4D97-AF65-F5344CB8AC3E}">
        <p14:creationId xmlns:p14="http://schemas.microsoft.com/office/powerpoint/2010/main" val="36630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2EA69A-E976-41A6-99C9-0A9D32BFAF14}" type="datetimeFigureOut">
              <a:rPr lang="en-GB" smtClean="0"/>
              <a:t>24/06/2022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2253A6-6A96-421F-AB32-22EC0E8C48A5}" type="slidenum">
              <a:rPr lang="en-GB" smtClean="0"/>
              <a:t>‹#›</a:t>
            </a:fld>
            <a:endParaRPr lang="en-GB"/>
          </a:p>
        </p:txBody>
      </p:sp>
    </p:spTree>
    <p:extLst>
      <p:ext uri="{BB962C8B-B14F-4D97-AF65-F5344CB8AC3E}">
        <p14:creationId xmlns:p14="http://schemas.microsoft.com/office/powerpoint/2010/main" val="34795036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2EA69A-E976-41A6-99C9-0A9D32BFAF14}" type="datetimeFigureOut">
              <a:rPr lang="en-GB" smtClean="0"/>
              <a:t>24/06/2022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C2253A6-6A96-421F-AB32-22EC0E8C48A5}" type="slidenum">
              <a:rPr lang="en-GB" smtClean="0"/>
              <a:t>‹#›</a:t>
            </a:fld>
            <a:endParaRPr lang="en-GB"/>
          </a:p>
        </p:txBody>
      </p:sp>
    </p:spTree>
    <p:extLst>
      <p:ext uri="{BB962C8B-B14F-4D97-AF65-F5344CB8AC3E}">
        <p14:creationId xmlns:p14="http://schemas.microsoft.com/office/powerpoint/2010/main" val="7728923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22EA69A-E976-41A6-99C9-0A9D32BFAF14}" type="datetimeFigureOut">
              <a:rPr lang="en-GB" smtClean="0"/>
              <a:t>24/06/2022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C2253A6-6A96-421F-AB32-22EC0E8C48A5}" type="slidenum">
              <a:rPr lang="en-GB" smtClean="0"/>
              <a:t>‹#›</a:t>
            </a:fld>
            <a:endParaRPr lang="en-GB"/>
          </a:p>
        </p:txBody>
      </p:sp>
    </p:spTree>
    <p:extLst>
      <p:ext uri="{BB962C8B-B14F-4D97-AF65-F5344CB8AC3E}">
        <p14:creationId xmlns:p14="http://schemas.microsoft.com/office/powerpoint/2010/main" val="5454876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22EA69A-E976-41A6-99C9-0A9D32BFAF14}" type="datetimeFigureOut">
              <a:rPr lang="en-GB" smtClean="0"/>
              <a:t>24/06/2022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C2253A6-6A96-421F-AB32-22EC0E8C48A5}" type="slidenum">
              <a:rPr lang="en-GB" smtClean="0"/>
              <a:t>‹#›</a:t>
            </a:fld>
            <a:endParaRPr lang="en-GB"/>
          </a:p>
        </p:txBody>
      </p:sp>
    </p:spTree>
    <p:extLst>
      <p:ext uri="{BB962C8B-B14F-4D97-AF65-F5344CB8AC3E}">
        <p14:creationId xmlns:p14="http://schemas.microsoft.com/office/powerpoint/2010/main" val="10730136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2EA69A-E976-41A6-99C9-0A9D32BFAF14}" type="datetimeFigureOut">
              <a:rPr lang="en-GB" smtClean="0"/>
              <a:t>24/06/2022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C2253A6-6A96-421F-AB32-22EC0E8C48A5}" type="slidenum">
              <a:rPr lang="en-GB" smtClean="0"/>
              <a:t>‹#›</a:t>
            </a:fld>
            <a:endParaRPr lang="en-GB"/>
          </a:p>
        </p:txBody>
      </p:sp>
    </p:spTree>
    <p:extLst>
      <p:ext uri="{BB962C8B-B14F-4D97-AF65-F5344CB8AC3E}">
        <p14:creationId xmlns:p14="http://schemas.microsoft.com/office/powerpoint/2010/main" val="16892719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2EA69A-E976-41A6-99C9-0A9D32BFAF14}" type="datetimeFigureOut">
              <a:rPr lang="en-GB" smtClean="0"/>
              <a:t>24/06/2022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C2253A6-6A96-421F-AB32-22EC0E8C48A5}" type="slidenum">
              <a:rPr lang="en-GB" smtClean="0"/>
              <a:t>‹#›</a:t>
            </a:fld>
            <a:endParaRPr lang="en-GB"/>
          </a:p>
        </p:txBody>
      </p:sp>
    </p:spTree>
    <p:extLst>
      <p:ext uri="{BB962C8B-B14F-4D97-AF65-F5344CB8AC3E}">
        <p14:creationId xmlns:p14="http://schemas.microsoft.com/office/powerpoint/2010/main" val="32064616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2EA69A-E976-41A6-99C9-0A9D32BFAF14}" type="datetimeFigureOut">
              <a:rPr lang="en-GB" smtClean="0"/>
              <a:t>24/06/2022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C2253A6-6A96-421F-AB32-22EC0E8C48A5}" type="slidenum">
              <a:rPr lang="en-GB" smtClean="0"/>
              <a:t>‹#›</a:t>
            </a:fld>
            <a:endParaRPr lang="en-GB"/>
          </a:p>
        </p:txBody>
      </p:sp>
    </p:spTree>
    <p:extLst>
      <p:ext uri="{BB962C8B-B14F-4D97-AF65-F5344CB8AC3E}">
        <p14:creationId xmlns:p14="http://schemas.microsoft.com/office/powerpoint/2010/main" val="24152398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D22EA69A-E976-41A6-99C9-0A9D32BFAF14}" type="datetimeFigureOut">
              <a:rPr lang="en-GB" smtClean="0"/>
              <a:t>24/06/2022</a:t>
            </a:fld>
            <a:endParaRPr lang="en-GB"/>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GB"/>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CC2253A6-6A96-421F-AB32-22EC0E8C48A5}" type="slidenum">
              <a:rPr lang="en-GB" smtClean="0"/>
              <a:t>‹#›</a:t>
            </a:fld>
            <a:endParaRPr lang="en-GB"/>
          </a:p>
        </p:txBody>
      </p:sp>
    </p:spTree>
    <p:extLst>
      <p:ext uri="{BB962C8B-B14F-4D97-AF65-F5344CB8AC3E}">
        <p14:creationId xmlns:p14="http://schemas.microsoft.com/office/powerpoint/2010/main" val="3300060766"/>
      </p:ext>
    </p:extLst>
  </p:cSld>
  <p:clrMap bg1="dk1" tx1="lt1" bg2="dk2" tx2="lt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 id="2147484098" r:id="rId12"/>
    <p:sldLayoutId id="2147484099" r:id="rId13"/>
    <p:sldLayoutId id="2147484100" r:id="rId14"/>
    <p:sldLayoutId id="2147484101" r:id="rId15"/>
    <p:sldLayoutId id="2147484102" r:id="rId16"/>
    <p:sldLayoutId id="2147484103" r:id="rId17"/>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6412468" y="2393561"/>
            <a:ext cx="5465618" cy="1842538"/>
          </a:xfrm>
        </p:spPr>
        <p:txBody>
          <a:bodyPr>
            <a:normAutofit fontScale="90000"/>
          </a:bodyPr>
          <a:lstStyle/>
          <a:p>
            <a:pPr algn="ctr"/>
            <a:r>
              <a:rPr lang="en-GB" b="1" i="1" dirty="0">
                <a:solidFill>
                  <a:srgbClr val="FFFF00"/>
                </a:solidFill>
              </a:rPr>
              <a:t>Theme – Holy Habits</a:t>
            </a:r>
            <a:br>
              <a:rPr lang="en-GB" b="1" i="1" dirty="0">
                <a:solidFill>
                  <a:srgbClr val="FFFF00"/>
                </a:solidFill>
              </a:rPr>
            </a:br>
            <a:br>
              <a:rPr lang="en-GB" b="1" i="1" dirty="0">
                <a:solidFill>
                  <a:srgbClr val="FFFF00"/>
                </a:solidFill>
              </a:rPr>
            </a:br>
            <a:r>
              <a:rPr lang="en-GB" b="1" i="1" dirty="0">
                <a:solidFill>
                  <a:srgbClr val="FFFF00"/>
                </a:solidFill>
              </a:rPr>
              <a:t>5. </a:t>
            </a:r>
            <a:r>
              <a:rPr lang="en-GB" b="1" i="1" cap="none" dirty="0">
                <a:solidFill>
                  <a:srgbClr val="FFFF00"/>
                </a:solidFill>
              </a:rPr>
              <a:t>Giving</a:t>
            </a:r>
            <a:r>
              <a:rPr lang="en-GB" b="1" i="1" dirty="0">
                <a:solidFill>
                  <a:srgbClr val="FFFF00"/>
                </a:solidFill>
              </a:rPr>
              <a:t>    </a:t>
            </a:r>
            <a:br>
              <a:rPr lang="en-GB" b="1" i="1" dirty="0">
                <a:solidFill>
                  <a:srgbClr val="FFFF00"/>
                </a:solidFill>
              </a:rPr>
            </a:br>
            <a:endParaRPr lang="en-GB" b="1" i="1" dirty="0">
              <a:solidFill>
                <a:srgbClr val="FFFF00"/>
              </a:solidFill>
            </a:endParaRPr>
          </a:p>
        </p:txBody>
      </p:sp>
      <p:pic>
        <p:nvPicPr>
          <p:cNvPr id="7" name="Picture 6" descr="Related image"/>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8189" y="343997"/>
            <a:ext cx="2841625" cy="11823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descr="Image result for God giving"/>
          <p:cNvPicPr/>
          <p:nvPr/>
        </p:nvPicPr>
        <p:blipFill>
          <a:blip r:embed="rId3">
            <a:extLst>
              <a:ext uri="{28A0092B-C50C-407E-A947-70E740481C1C}">
                <a14:useLocalDpi xmlns:a14="http://schemas.microsoft.com/office/drawing/2010/main" val="0"/>
              </a:ext>
            </a:extLst>
          </a:blip>
          <a:srcRect/>
          <a:stretch>
            <a:fillRect/>
          </a:stretch>
        </p:blipFill>
        <p:spPr bwMode="auto">
          <a:xfrm>
            <a:off x="546209" y="2393560"/>
            <a:ext cx="5765584" cy="2330652"/>
          </a:xfrm>
          <a:prstGeom prst="rect">
            <a:avLst/>
          </a:prstGeom>
          <a:noFill/>
          <a:ln>
            <a:noFill/>
          </a:ln>
        </p:spPr>
      </p:pic>
    </p:spTree>
    <p:extLst>
      <p:ext uri="{BB962C8B-B14F-4D97-AF65-F5344CB8AC3E}">
        <p14:creationId xmlns:p14="http://schemas.microsoft.com/office/powerpoint/2010/main" val="21932873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50718"/>
            <a:ext cx="10673052" cy="5443681"/>
          </a:xfrm>
        </p:spPr>
        <p:txBody>
          <a:bodyPr>
            <a:normAutofit/>
          </a:bodyPr>
          <a:lstStyle/>
          <a:p>
            <a:r>
              <a:rPr lang="en-GB" sz="4400" b="1" dirty="0">
                <a:solidFill>
                  <a:srgbClr val="FFFF00"/>
                </a:solidFill>
              </a:rPr>
              <a:t>Models of Giving</a:t>
            </a:r>
            <a:br>
              <a:rPr lang="en-GB" sz="4400" b="1" dirty="0">
                <a:solidFill>
                  <a:srgbClr val="FFFF00"/>
                </a:solidFill>
              </a:rPr>
            </a:br>
            <a:r>
              <a:rPr lang="en-GB" b="1" dirty="0">
                <a:solidFill>
                  <a:srgbClr val="FFFF00"/>
                </a:solidFill>
              </a:rPr>
              <a:t> </a:t>
            </a:r>
            <a:br>
              <a:rPr lang="en-GB" dirty="0"/>
            </a:br>
            <a:r>
              <a:rPr lang="en-GB" i="1" dirty="0">
                <a:solidFill>
                  <a:srgbClr val="FFFF00"/>
                </a:solidFill>
              </a:rPr>
              <a:t>1.  economic </a:t>
            </a:r>
            <a:br>
              <a:rPr lang="en-GB" dirty="0"/>
            </a:br>
            <a:r>
              <a:rPr lang="en-GB" dirty="0"/>
              <a:t>     Tithes (continuation of Jewish custom)      </a:t>
            </a:r>
            <a:br>
              <a:rPr lang="en-GB" dirty="0"/>
            </a:br>
            <a:r>
              <a:rPr lang="en-GB" dirty="0"/>
              <a:t>     offerings (widow’s mite)</a:t>
            </a:r>
            <a:br>
              <a:rPr lang="en-GB" dirty="0"/>
            </a:br>
            <a:br>
              <a:rPr lang="en-GB" dirty="0"/>
            </a:br>
            <a:r>
              <a:rPr lang="en-GB" i="1" dirty="0">
                <a:solidFill>
                  <a:srgbClr val="FFFF00"/>
                </a:solidFill>
              </a:rPr>
              <a:t>2.  Love </a:t>
            </a:r>
            <a:br>
              <a:rPr lang="en-GB" dirty="0"/>
            </a:br>
            <a:r>
              <a:rPr lang="en-GB" dirty="0"/>
              <a:t>     linked to other holy habits, service,   </a:t>
            </a:r>
            <a:br>
              <a:rPr lang="en-GB" dirty="0"/>
            </a:br>
            <a:r>
              <a:rPr lang="en-GB" dirty="0"/>
              <a:t>     time, thirst for knowledge, prayer  </a:t>
            </a:r>
          </a:p>
        </p:txBody>
      </p:sp>
    </p:spTree>
    <p:extLst>
      <p:ext uri="{BB962C8B-B14F-4D97-AF65-F5344CB8AC3E}">
        <p14:creationId xmlns:p14="http://schemas.microsoft.com/office/powerpoint/2010/main" val="40028940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22119" y="716973"/>
            <a:ext cx="11461172" cy="5881254"/>
          </a:xfrm>
        </p:spPr>
        <p:txBody>
          <a:bodyPr>
            <a:normAutofit fontScale="90000"/>
          </a:bodyPr>
          <a:lstStyle/>
          <a:p>
            <a:r>
              <a:rPr lang="en-GB" b="1" dirty="0">
                <a:solidFill>
                  <a:srgbClr val="FFFF00"/>
                </a:solidFill>
              </a:rPr>
              <a:t>Hymn   </a:t>
            </a:r>
            <a:r>
              <a:rPr lang="en-GB" i="1" dirty="0"/>
              <a:t> </a:t>
            </a:r>
            <a:r>
              <a:rPr lang="en-GB" i="1" dirty="0" err="1"/>
              <a:t>rs</a:t>
            </a:r>
            <a:r>
              <a:rPr lang="en-GB" i="1" dirty="0"/>
              <a:t> 42 For the fruits of all creation   </a:t>
            </a:r>
            <a:br>
              <a:rPr lang="en-GB" b="1" dirty="0"/>
            </a:br>
            <a:br>
              <a:rPr lang="en-GB" b="1" dirty="0"/>
            </a:br>
            <a:r>
              <a:rPr lang="en-GB" b="1" dirty="0">
                <a:solidFill>
                  <a:srgbClr val="FFFF00"/>
                </a:solidFill>
              </a:rPr>
              <a:t>offertory</a:t>
            </a:r>
            <a:br>
              <a:rPr lang="en-GB" b="1" dirty="0">
                <a:solidFill>
                  <a:srgbClr val="FFFF00"/>
                </a:solidFill>
              </a:rPr>
            </a:br>
            <a:br>
              <a:rPr lang="en-GB" b="1" dirty="0">
                <a:solidFill>
                  <a:srgbClr val="FFFF00"/>
                </a:solidFill>
              </a:rPr>
            </a:br>
            <a:r>
              <a:rPr lang="en-GB" b="1" dirty="0">
                <a:solidFill>
                  <a:srgbClr val="FFFF00"/>
                </a:solidFill>
              </a:rPr>
              <a:t>Hymn    </a:t>
            </a:r>
            <a:r>
              <a:rPr lang="en-GB" i="1" dirty="0"/>
              <a:t>RS 145 O little town of Bethlehem</a:t>
            </a:r>
            <a:br>
              <a:rPr lang="en-GB" i="1" dirty="0"/>
            </a:br>
            <a:br>
              <a:rPr lang="en-GB" i="1" dirty="0"/>
            </a:br>
            <a:r>
              <a:rPr lang="en-GB" b="1" dirty="0">
                <a:solidFill>
                  <a:srgbClr val="FFFF00"/>
                </a:solidFill>
              </a:rPr>
              <a:t>Forms of Giving … </a:t>
            </a:r>
            <a:br>
              <a:rPr lang="en-GB" i="1" dirty="0"/>
            </a:br>
            <a:br>
              <a:rPr lang="en-GB" i="1" dirty="0"/>
            </a:br>
            <a:br>
              <a:rPr lang="en-GB" b="1" dirty="0">
                <a:solidFill>
                  <a:srgbClr val="FFFF00"/>
                </a:solidFill>
              </a:rPr>
            </a:br>
            <a:br>
              <a:rPr lang="en-GB" b="1" dirty="0">
                <a:solidFill>
                  <a:srgbClr val="FFFF00"/>
                </a:solidFill>
              </a:rPr>
            </a:br>
            <a:r>
              <a:rPr lang="en-GB" b="1" i="1" dirty="0">
                <a:solidFill>
                  <a:srgbClr val="FFFF00"/>
                </a:solidFill>
              </a:rPr>
              <a:t>   </a:t>
            </a:r>
            <a:endParaRPr lang="en-GB" dirty="0">
              <a:solidFill>
                <a:srgbClr val="FFFF00"/>
              </a:solidFill>
            </a:endParaRPr>
          </a:p>
        </p:txBody>
      </p:sp>
      <p:pic>
        <p:nvPicPr>
          <p:cNvPr id="4" name="Picture 3" descr="Image result for God giving"/>
          <p:cNvPicPr/>
          <p:nvPr/>
        </p:nvPicPr>
        <p:blipFill>
          <a:blip r:embed="rId2">
            <a:extLst>
              <a:ext uri="{28A0092B-C50C-407E-A947-70E740481C1C}">
                <a14:useLocalDpi xmlns:a14="http://schemas.microsoft.com/office/drawing/2010/main" val="0"/>
              </a:ext>
            </a:extLst>
          </a:blip>
          <a:srcRect/>
          <a:stretch>
            <a:fillRect/>
          </a:stretch>
        </p:blipFill>
        <p:spPr bwMode="auto">
          <a:xfrm>
            <a:off x="6733309" y="4187537"/>
            <a:ext cx="4000499" cy="2147267"/>
          </a:xfrm>
          <a:prstGeom prst="rect">
            <a:avLst/>
          </a:prstGeom>
          <a:noFill/>
          <a:ln>
            <a:noFill/>
          </a:ln>
        </p:spPr>
      </p:pic>
    </p:spTree>
    <p:extLst>
      <p:ext uri="{BB962C8B-B14F-4D97-AF65-F5344CB8AC3E}">
        <p14:creationId xmlns:p14="http://schemas.microsoft.com/office/powerpoint/2010/main" val="25724060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2" y="436419"/>
            <a:ext cx="10631488" cy="6286499"/>
          </a:xfrm>
        </p:spPr>
        <p:txBody>
          <a:bodyPr>
            <a:normAutofit/>
          </a:bodyPr>
          <a:lstStyle/>
          <a:p>
            <a:pPr algn="ctr"/>
            <a:r>
              <a:rPr lang="en-GB" sz="4000" b="1" dirty="0"/>
              <a:t>Gift …. of time </a:t>
            </a:r>
            <a:br>
              <a:rPr lang="en-GB" sz="4000" b="1" dirty="0"/>
            </a:br>
            <a:r>
              <a:rPr lang="en-GB" sz="4000" b="1" dirty="0"/>
              <a:t>gift ……of love </a:t>
            </a:r>
            <a:br>
              <a:rPr lang="en-GB" sz="4000" b="1" dirty="0"/>
            </a:br>
            <a:r>
              <a:rPr lang="en-GB" sz="4000" b="1" dirty="0"/>
              <a:t>Gift ………… of yourself </a:t>
            </a:r>
            <a:br>
              <a:rPr lang="en-GB" sz="4000" b="1" dirty="0"/>
            </a:br>
            <a:r>
              <a:rPr lang="en-GB" sz="4000" b="1" dirty="0"/>
              <a:t>Gift …………… of hospitality</a:t>
            </a:r>
            <a:br>
              <a:rPr lang="en-GB" sz="4000" b="1" dirty="0"/>
            </a:br>
            <a:r>
              <a:rPr lang="en-GB" sz="4000" b="1" dirty="0"/>
              <a:t>Gift ……… of prayer </a:t>
            </a:r>
            <a:br>
              <a:rPr lang="en-GB" sz="4000" b="1" dirty="0"/>
            </a:br>
            <a:r>
              <a:rPr lang="en-GB" sz="4000" b="1" dirty="0"/>
              <a:t>Gift …. of joy</a:t>
            </a:r>
            <a:br>
              <a:rPr lang="en-GB" sz="4000" b="1" dirty="0"/>
            </a:br>
            <a:r>
              <a:rPr lang="en-GB" sz="4000" b="1" dirty="0"/>
              <a:t>Gift ………… of presence </a:t>
            </a:r>
            <a:br>
              <a:rPr lang="en-GB" sz="4000" b="1" dirty="0"/>
            </a:br>
            <a:r>
              <a:rPr lang="en-GB" sz="4000" b="1" dirty="0"/>
              <a:t>Gift ……… of Giving </a:t>
            </a:r>
            <a:br>
              <a:rPr lang="en-GB" sz="4000" b="1" dirty="0"/>
            </a:br>
            <a:endParaRPr lang="en-GB" sz="4000" b="1" dirty="0"/>
          </a:p>
        </p:txBody>
      </p:sp>
      <p:pic>
        <p:nvPicPr>
          <p:cNvPr id="5" name="Picture 4" descr="Image result for God giving"/>
          <p:cNvPicPr/>
          <p:nvPr/>
        </p:nvPicPr>
        <p:blipFill>
          <a:blip r:embed="rId2">
            <a:extLst>
              <a:ext uri="{28A0092B-C50C-407E-A947-70E740481C1C}">
                <a14:useLocalDpi xmlns:a14="http://schemas.microsoft.com/office/drawing/2010/main" val="0"/>
              </a:ext>
            </a:extLst>
          </a:blip>
          <a:srcRect/>
          <a:stretch>
            <a:fillRect/>
          </a:stretch>
        </p:blipFill>
        <p:spPr bwMode="auto">
          <a:xfrm>
            <a:off x="9565517" y="5496792"/>
            <a:ext cx="2435982" cy="1097784"/>
          </a:xfrm>
          <a:prstGeom prst="rect">
            <a:avLst/>
          </a:prstGeom>
          <a:noFill/>
          <a:ln>
            <a:noFill/>
          </a:ln>
        </p:spPr>
      </p:pic>
    </p:spTree>
    <p:extLst>
      <p:ext uri="{BB962C8B-B14F-4D97-AF65-F5344CB8AC3E}">
        <p14:creationId xmlns:p14="http://schemas.microsoft.com/office/powerpoint/2010/main" val="14951542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419" y="613064"/>
            <a:ext cx="10889672" cy="5381335"/>
          </a:xfrm>
        </p:spPr>
        <p:txBody>
          <a:bodyPr/>
          <a:lstStyle/>
          <a:p>
            <a:r>
              <a:rPr lang="en-GB" b="1" dirty="0">
                <a:solidFill>
                  <a:srgbClr val="FFFF00"/>
                </a:solidFill>
              </a:rPr>
              <a:t>Transforming Challenge  </a:t>
            </a:r>
            <a:br>
              <a:rPr lang="en-GB" b="1" dirty="0">
                <a:solidFill>
                  <a:srgbClr val="FFFF00"/>
                </a:solidFill>
              </a:rPr>
            </a:br>
            <a:r>
              <a:rPr lang="en-GB" b="1" dirty="0">
                <a:solidFill>
                  <a:srgbClr val="FFFF00"/>
                </a:solidFill>
              </a:rPr>
              <a:t> </a:t>
            </a:r>
            <a:br>
              <a:rPr lang="en-GB" b="1" dirty="0">
                <a:solidFill>
                  <a:srgbClr val="FFFF00"/>
                </a:solidFill>
              </a:rPr>
            </a:br>
            <a:r>
              <a:rPr lang="en-GB" dirty="0"/>
              <a:t>is the </a:t>
            </a:r>
            <a:r>
              <a:rPr lang="en-GB" i="1" dirty="0">
                <a:solidFill>
                  <a:srgbClr val="FFFF00"/>
                </a:solidFill>
              </a:rPr>
              <a:t>most challenging </a:t>
            </a:r>
            <a:r>
              <a:rPr lang="en-GB" dirty="0"/>
              <a:t>because it challenges most directly the selfishness that is at the </a:t>
            </a:r>
            <a:r>
              <a:rPr lang="en-GB" i="1" dirty="0">
                <a:solidFill>
                  <a:srgbClr val="FFFF00"/>
                </a:solidFill>
              </a:rPr>
              <a:t>heart of many powerful economic systems</a:t>
            </a:r>
            <a:r>
              <a:rPr lang="en-GB" dirty="0"/>
              <a:t>, which are the root of personal sinfulness.</a:t>
            </a:r>
            <a:br>
              <a:rPr lang="en-GB" dirty="0"/>
            </a:br>
            <a:r>
              <a:rPr lang="en-GB" dirty="0"/>
              <a:t> </a:t>
            </a:r>
          </a:p>
        </p:txBody>
      </p:sp>
      <p:pic>
        <p:nvPicPr>
          <p:cNvPr id="3" name="Picture 2" descr="Image result for God giving"/>
          <p:cNvPicPr/>
          <p:nvPr/>
        </p:nvPicPr>
        <p:blipFill>
          <a:blip r:embed="rId2">
            <a:extLst>
              <a:ext uri="{28A0092B-C50C-407E-A947-70E740481C1C}">
                <a14:useLocalDpi xmlns:a14="http://schemas.microsoft.com/office/drawing/2010/main" val="0"/>
              </a:ext>
            </a:extLst>
          </a:blip>
          <a:srcRect/>
          <a:stretch>
            <a:fillRect/>
          </a:stretch>
        </p:blipFill>
        <p:spPr bwMode="auto">
          <a:xfrm>
            <a:off x="9565517" y="5496792"/>
            <a:ext cx="2435982" cy="1097784"/>
          </a:xfrm>
          <a:prstGeom prst="rect">
            <a:avLst/>
          </a:prstGeom>
          <a:noFill/>
          <a:ln>
            <a:noFill/>
          </a:ln>
        </p:spPr>
      </p:pic>
    </p:spTree>
    <p:extLst>
      <p:ext uri="{BB962C8B-B14F-4D97-AF65-F5344CB8AC3E}">
        <p14:creationId xmlns:p14="http://schemas.microsoft.com/office/powerpoint/2010/main" val="42494349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Link to Hope Family &amp; Elderly Shoebox Appeal 2015%2F201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64" y="0"/>
            <a:ext cx="12196763" cy="6858000"/>
          </a:xfrm>
          <a:prstGeom prst="rect">
            <a:avLst/>
          </a:prstGeom>
        </p:spPr>
      </p:pic>
    </p:spTree>
    <p:extLst>
      <p:ext uri="{BB962C8B-B14F-4D97-AF65-F5344CB8AC3E}">
        <p14:creationId xmlns:p14="http://schemas.microsoft.com/office/powerpoint/2010/main" val="3573096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291" y="592282"/>
            <a:ext cx="11565082" cy="5746173"/>
          </a:xfrm>
        </p:spPr>
        <p:txBody>
          <a:bodyPr>
            <a:normAutofit/>
          </a:bodyPr>
          <a:lstStyle/>
          <a:p>
            <a:r>
              <a:rPr lang="en-GB" b="1" dirty="0">
                <a:solidFill>
                  <a:srgbClr val="FFFF00"/>
                </a:solidFill>
              </a:rPr>
              <a:t>Hymn      </a:t>
            </a:r>
            <a:r>
              <a:rPr lang="en-GB" i="1" dirty="0"/>
              <a:t>Great source of all our life  </a:t>
            </a:r>
            <a:br>
              <a:rPr lang="en-GB" i="1" dirty="0"/>
            </a:br>
            <a:br>
              <a:rPr lang="en-GB" i="1" dirty="0"/>
            </a:br>
            <a:r>
              <a:rPr lang="en-GB" b="1" dirty="0">
                <a:solidFill>
                  <a:srgbClr val="FFFF00"/>
                </a:solidFill>
              </a:rPr>
              <a:t>Prayers of intercession </a:t>
            </a:r>
            <a:br>
              <a:rPr lang="en-GB" b="1" dirty="0">
                <a:solidFill>
                  <a:srgbClr val="FFFF00"/>
                </a:solidFill>
              </a:rPr>
            </a:br>
            <a:br>
              <a:rPr lang="en-GB" b="1" dirty="0">
                <a:solidFill>
                  <a:srgbClr val="FFFF00"/>
                </a:solidFill>
              </a:rPr>
            </a:br>
            <a:br>
              <a:rPr lang="en-GB" b="1" dirty="0">
                <a:solidFill>
                  <a:srgbClr val="FFFF00"/>
                </a:solidFill>
              </a:rPr>
            </a:br>
            <a:br>
              <a:rPr lang="en-GB" i="1" dirty="0"/>
            </a:br>
            <a:br>
              <a:rPr lang="en-GB" i="1" dirty="0"/>
            </a:br>
            <a:br>
              <a:rPr lang="en-GB" b="1" dirty="0">
                <a:solidFill>
                  <a:srgbClr val="FFFF00"/>
                </a:solidFill>
              </a:rPr>
            </a:br>
            <a:endParaRPr lang="en-GB" dirty="0"/>
          </a:p>
        </p:txBody>
      </p:sp>
      <p:pic>
        <p:nvPicPr>
          <p:cNvPr id="3" name="Picture 2" descr="Image result for ribbons for peace"/>
          <p:cNvPicPr/>
          <p:nvPr/>
        </p:nvPicPr>
        <p:blipFill>
          <a:blip r:embed="rId2">
            <a:extLst>
              <a:ext uri="{28A0092B-C50C-407E-A947-70E740481C1C}">
                <a14:useLocalDpi xmlns:a14="http://schemas.microsoft.com/office/drawing/2010/main" val="0"/>
              </a:ext>
            </a:extLst>
          </a:blip>
          <a:srcRect/>
          <a:stretch>
            <a:fillRect/>
          </a:stretch>
        </p:blipFill>
        <p:spPr bwMode="auto">
          <a:xfrm>
            <a:off x="970020" y="3049962"/>
            <a:ext cx="10331623" cy="328849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7997174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6945" y="311728"/>
            <a:ext cx="6920346" cy="228600"/>
          </a:xfrm>
        </p:spPr>
        <p:txBody>
          <a:bodyPr>
            <a:normAutofit fontScale="90000"/>
          </a:bodyPr>
          <a:lstStyle/>
          <a:p>
            <a:r>
              <a:rPr lang="en-GB" dirty="0"/>
              <a:t>                              </a:t>
            </a:r>
            <a:br>
              <a:rPr lang="en-GB" dirty="0"/>
            </a:br>
            <a:r>
              <a:rPr lang="en-GB" dirty="0"/>
              <a:t>            </a:t>
            </a:r>
            <a:r>
              <a:rPr lang="en-GB" b="1" dirty="0">
                <a:solidFill>
                  <a:srgbClr val="FFFF00"/>
                </a:solidFill>
              </a:rPr>
              <a:t>Tears in Heaven </a:t>
            </a:r>
          </a:p>
        </p:txBody>
      </p:sp>
      <p:pic>
        <p:nvPicPr>
          <p:cNvPr id="307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4057" y="1347546"/>
            <a:ext cx="7475970" cy="498398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3074310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1" y="592282"/>
            <a:ext cx="10641879" cy="5402117"/>
          </a:xfrm>
        </p:spPr>
        <p:txBody>
          <a:bodyPr/>
          <a:lstStyle/>
          <a:p>
            <a:endParaRPr lang="en-GB" dirty="0"/>
          </a:p>
        </p:txBody>
      </p:sp>
      <p:pic>
        <p:nvPicPr>
          <p:cNvPr id="4098" name="Picture 2" descr="Image result for weeping parents manchester bombing 2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7521" y="121757"/>
            <a:ext cx="9995258" cy="666350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1118893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volunteers manchester bombing police compas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0920" y="198857"/>
            <a:ext cx="9193935" cy="651367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4936345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146" name="Picture 2" descr="Image result for manchester bombing compas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581" y="0"/>
            <a:ext cx="10085294"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8218507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05244" y="2524991"/>
            <a:ext cx="11596255" cy="4174751"/>
          </a:xfrm>
        </p:spPr>
        <p:txBody>
          <a:bodyPr>
            <a:normAutofit fontScale="90000"/>
          </a:bodyPr>
          <a:lstStyle/>
          <a:p>
            <a:br>
              <a:rPr lang="en-GB" sz="4000" b="1" dirty="0">
                <a:solidFill>
                  <a:srgbClr val="FFFF00"/>
                </a:solidFill>
              </a:rPr>
            </a:br>
            <a:r>
              <a:rPr lang="en-GB" sz="4000" b="1" dirty="0">
                <a:solidFill>
                  <a:srgbClr val="FFFF00"/>
                </a:solidFill>
              </a:rPr>
              <a:t>Call to worship </a:t>
            </a:r>
            <a:r>
              <a:rPr lang="en-GB" sz="3100" b="1" dirty="0"/>
              <a:t>words from psalm 68:32-35</a:t>
            </a:r>
            <a:br>
              <a:rPr lang="en-GB" sz="4000" b="1" dirty="0">
                <a:solidFill>
                  <a:srgbClr val="FFFF00"/>
                </a:solidFill>
              </a:rPr>
            </a:br>
            <a:br>
              <a:rPr lang="en-GB" sz="4000" b="1" dirty="0">
                <a:solidFill>
                  <a:srgbClr val="FFFF00"/>
                </a:solidFill>
              </a:rPr>
            </a:br>
            <a:r>
              <a:rPr lang="en-GB" dirty="0"/>
              <a:t>Leader   We lay aside our busyness, </a:t>
            </a:r>
            <a:br>
              <a:rPr lang="en-GB" dirty="0"/>
            </a:br>
            <a:r>
              <a:rPr lang="en-GB" dirty="0"/>
              <a:t>               and pray for rest.</a:t>
            </a:r>
            <a:br>
              <a:rPr lang="en-GB" dirty="0"/>
            </a:br>
            <a:br>
              <a:rPr lang="en-GB" dirty="0"/>
            </a:br>
            <a:r>
              <a:rPr lang="en-GB" b="1" i="1" dirty="0">
                <a:solidFill>
                  <a:srgbClr val="FFFF00"/>
                </a:solidFill>
              </a:rPr>
              <a:t>All          We lay aside our distractedness, </a:t>
            </a:r>
            <a:br>
              <a:rPr lang="en-GB" b="1" i="1" dirty="0">
                <a:solidFill>
                  <a:srgbClr val="FFFF00"/>
                </a:solidFill>
              </a:rPr>
            </a:br>
            <a:r>
              <a:rPr lang="en-GB" b="1" i="1" dirty="0">
                <a:solidFill>
                  <a:srgbClr val="FFFF00"/>
                </a:solidFill>
              </a:rPr>
              <a:t>              and pray for peace</a:t>
            </a:r>
            <a:r>
              <a:rPr lang="en-GB" i="1" dirty="0">
                <a:solidFill>
                  <a:srgbClr val="FFFF00"/>
                </a:solidFill>
              </a:rPr>
              <a:t>.</a:t>
            </a:r>
            <a:br>
              <a:rPr lang="en-GB" i="1" dirty="0">
                <a:solidFill>
                  <a:srgbClr val="FFFF00"/>
                </a:solidFill>
              </a:rPr>
            </a:br>
            <a:br>
              <a:rPr lang="en-GB" b="1" dirty="0"/>
            </a:br>
            <a:r>
              <a:rPr lang="en-GB" dirty="0"/>
              <a:t>Leader  We lay aside our dissatisfaction, </a:t>
            </a:r>
            <a:br>
              <a:rPr lang="en-GB" dirty="0"/>
            </a:br>
            <a:r>
              <a:rPr lang="en-GB" dirty="0"/>
              <a:t>              and pray for gratitude.</a:t>
            </a:r>
            <a:br>
              <a:rPr lang="en-GB" dirty="0"/>
            </a:br>
            <a:br>
              <a:rPr lang="en-GB" sz="4000" b="1" dirty="0">
                <a:solidFill>
                  <a:srgbClr val="FFFF00"/>
                </a:solidFill>
              </a:rPr>
            </a:br>
            <a:br>
              <a:rPr lang="en-GB" sz="4000" b="1" dirty="0">
                <a:solidFill>
                  <a:srgbClr val="FFFF00"/>
                </a:solidFill>
              </a:rPr>
            </a:br>
            <a:r>
              <a:rPr lang="en-GB" sz="4000" b="1" dirty="0">
                <a:solidFill>
                  <a:srgbClr val="FFFF00"/>
                </a:solidFill>
              </a:rPr>
              <a:t> </a:t>
            </a:r>
            <a:r>
              <a:rPr lang="en-GB" sz="1300" b="1" dirty="0"/>
              <a:t>                                                                                                                                                                                                                               </a:t>
            </a:r>
            <a:br>
              <a:rPr lang="en-GB" dirty="0"/>
            </a:br>
            <a:br>
              <a:rPr lang="en-GB" sz="4000" b="1" dirty="0">
                <a:solidFill>
                  <a:srgbClr val="FFFF00"/>
                </a:solidFill>
              </a:rPr>
            </a:br>
            <a:br>
              <a:rPr lang="en-GB" b="1" dirty="0">
                <a:latin typeface="Algerian" panose="04020705040A02060702" pitchFamily="82" charset="0"/>
              </a:rPr>
            </a:br>
            <a:br>
              <a:rPr lang="en-GB" b="1" dirty="0">
                <a:latin typeface="Algerian" panose="04020705040A02060702" pitchFamily="82" charset="0"/>
              </a:rPr>
            </a:br>
            <a:r>
              <a:rPr lang="en-GB" b="1" dirty="0">
                <a:latin typeface="Algerian" panose="04020705040A02060702" pitchFamily="82" charset="0"/>
              </a:rPr>
              <a:t>   </a:t>
            </a:r>
            <a:endParaRPr lang="en-GB" sz="4800" b="1" i="1" dirty="0">
              <a:latin typeface="Algerian" panose="04020705040A02060702" pitchFamily="82" charset="0"/>
            </a:endParaRPr>
          </a:p>
        </p:txBody>
      </p:sp>
      <p:pic>
        <p:nvPicPr>
          <p:cNvPr id="5" name="Picture 4" descr="Image result for God giving"/>
          <p:cNvPicPr/>
          <p:nvPr/>
        </p:nvPicPr>
        <p:blipFill>
          <a:blip r:embed="rId2">
            <a:extLst>
              <a:ext uri="{28A0092B-C50C-407E-A947-70E740481C1C}">
                <a14:useLocalDpi xmlns:a14="http://schemas.microsoft.com/office/drawing/2010/main" val="0"/>
              </a:ext>
            </a:extLst>
          </a:blip>
          <a:srcRect/>
          <a:stretch>
            <a:fillRect/>
          </a:stretch>
        </p:blipFill>
        <p:spPr bwMode="auto">
          <a:xfrm>
            <a:off x="9565517" y="5496792"/>
            <a:ext cx="2435982" cy="1097784"/>
          </a:xfrm>
          <a:prstGeom prst="rect">
            <a:avLst/>
          </a:prstGeom>
          <a:noFill/>
          <a:ln>
            <a:noFill/>
          </a:ln>
        </p:spPr>
      </p:pic>
    </p:spTree>
    <p:extLst>
      <p:ext uri="{BB962C8B-B14F-4D97-AF65-F5344CB8AC3E}">
        <p14:creationId xmlns:p14="http://schemas.microsoft.com/office/powerpoint/2010/main" val="36941641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1266" name="Picture 2" descr="Image result for muslim manchester bomb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037" y="701579"/>
            <a:ext cx="11208321" cy="52928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1937901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1" y="706582"/>
            <a:ext cx="11213379" cy="5287817"/>
          </a:xfrm>
        </p:spPr>
        <p:txBody>
          <a:bodyPr/>
          <a:lstStyle/>
          <a:p>
            <a:endParaRPr lang="en-GB" dirty="0"/>
          </a:p>
        </p:txBody>
      </p:sp>
      <p:pic>
        <p:nvPicPr>
          <p:cNvPr id="9218" name="Picture 2" descr="Image result for compassion arm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638" y="176500"/>
            <a:ext cx="9400128" cy="65360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9361680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0242" name="Picture 2" descr="Image result for compassion arm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313" y="342900"/>
            <a:ext cx="11026162" cy="620221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6977140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manchester bombing compassio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9685" y="83127"/>
            <a:ext cx="8553450" cy="66770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1879291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199" y="101311"/>
            <a:ext cx="9008919" cy="675668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5330130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476" y="-581891"/>
            <a:ext cx="10725006" cy="5350163"/>
          </a:xfrm>
        </p:spPr>
        <p:txBody>
          <a:bodyPr/>
          <a:lstStyle/>
          <a:p>
            <a:r>
              <a:rPr lang="en-GB" b="1" dirty="0">
                <a:solidFill>
                  <a:srgbClr val="FFFF00"/>
                </a:solidFill>
              </a:rPr>
              <a:t>Hymn </a:t>
            </a:r>
            <a:r>
              <a:rPr lang="en-GB" b="1" dirty="0"/>
              <a:t>  </a:t>
            </a:r>
            <a:r>
              <a:rPr lang="en-GB" i="1" dirty="0"/>
              <a:t>RS 72 Now thank we all our God </a:t>
            </a:r>
            <a:br>
              <a:rPr lang="en-GB" i="1" dirty="0"/>
            </a:br>
            <a:br>
              <a:rPr lang="en-GB" i="1" dirty="0">
                <a:solidFill>
                  <a:srgbClr val="FFFF00"/>
                </a:solidFill>
              </a:rPr>
            </a:br>
            <a:r>
              <a:rPr lang="en-GB" b="1" dirty="0">
                <a:solidFill>
                  <a:srgbClr val="FFFF00"/>
                </a:solidFill>
              </a:rPr>
              <a:t>Closing prayer and blessing</a:t>
            </a:r>
            <a:br>
              <a:rPr lang="en-GB" b="1" dirty="0">
                <a:solidFill>
                  <a:srgbClr val="FFFF00"/>
                </a:solidFill>
              </a:rPr>
            </a:br>
            <a:endParaRPr lang="en-GB" dirty="0"/>
          </a:p>
        </p:txBody>
      </p:sp>
      <p:pic>
        <p:nvPicPr>
          <p:cNvPr id="3" name="Picture 2" descr="Image result for God giving"/>
          <p:cNvPicPr/>
          <p:nvPr/>
        </p:nvPicPr>
        <p:blipFill>
          <a:blip r:embed="rId2">
            <a:extLst>
              <a:ext uri="{28A0092B-C50C-407E-A947-70E740481C1C}">
                <a14:useLocalDpi xmlns:a14="http://schemas.microsoft.com/office/drawing/2010/main" val="0"/>
              </a:ext>
            </a:extLst>
          </a:blip>
          <a:srcRect/>
          <a:stretch>
            <a:fillRect/>
          </a:stretch>
        </p:blipFill>
        <p:spPr bwMode="auto">
          <a:xfrm>
            <a:off x="3013364" y="3315370"/>
            <a:ext cx="6203372" cy="2905804"/>
          </a:xfrm>
          <a:prstGeom prst="rect">
            <a:avLst/>
          </a:prstGeom>
          <a:noFill/>
          <a:ln>
            <a:noFill/>
          </a:ln>
        </p:spPr>
      </p:pic>
    </p:spTree>
    <p:extLst>
      <p:ext uri="{BB962C8B-B14F-4D97-AF65-F5344CB8AC3E}">
        <p14:creationId xmlns:p14="http://schemas.microsoft.com/office/powerpoint/2010/main" val="34481088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br>
              <a:rPr lang="en-GB" b="1" dirty="0">
                <a:solidFill>
                  <a:srgbClr val="FFFF00"/>
                </a:solidFill>
              </a:rPr>
            </a:br>
            <a:endParaRPr lang="en-GB" dirty="0"/>
          </a:p>
        </p:txBody>
      </p:sp>
      <p:sp>
        <p:nvSpPr>
          <p:cNvPr id="3" name="Rectangle 2"/>
          <p:cNvSpPr/>
          <p:nvPr/>
        </p:nvSpPr>
        <p:spPr>
          <a:xfrm>
            <a:off x="344384" y="249382"/>
            <a:ext cx="11127180" cy="5826210"/>
          </a:xfrm>
          <a:prstGeom prst="rect">
            <a:avLst/>
          </a:prstGeom>
        </p:spPr>
        <p:txBody>
          <a:bodyPr wrap="square">
            <a:spAutoFit/>
          </a:bodyPr>
          <a:lstStyle/>
          <a:p>
            <a:pPr marL="457200">
              <a:lnSpc>
                <a:spcPct val="115000"/>
              </a:lnSpc>
              <a:spcAft>
                <a:spcPts val="0"/>
              </a:spcAft>
            </a:pPr>
            <a:r>
              <a:rPr lang="en-GB" sz="3600" b="1" i="1" dirty="0">
                <a:solidFill>
                  <a:srgbClr val="FFFF00"/>
                </a:solidFill>
                <a:latin typeface="Century Gothic" panose="020B0502020202020204" pitchFamily="34" charset="0"/>
                <a:ea typeface="Calibri" panose="020F0502020204030204" pitchFamily="34" charset="0"/>
                <a:cs typeface="Times New Roman" panose="02020603050405020304" pitchFamily="18" charset="0"/>
              </a:rPr>
              <a:t>All        	We lay aside our fear, </a:t>
            </a:r>
            <a:endParaRPr lang="en-GB" sz="3600" i="1" dirty="0">
              <a:solidFill>
                <a:srgbClr val="FFFF00"/>
              </a:solidFill>
              <a:latin typeface="Century Gothic" panose="020B050202020202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GB" sz="3600" b="1" i="1" dirty="0">
                <a:solidFill>
                  <a:srgbClr val="FFFF00"/>
                </a:solidFill>
                <a:latin typeface="Century Gothic" panose="020B0502020202020204" pitchFamily="34" charset="0"/>
                <a:ea typeface="Calibri" panose="020F0502020204030204" pitchFamily="34" charset="0"/>
                <a:cs typeface="Times New Roman" panose="02020603050405020304" pitchFamily="18" charset="0"/>
              </a:rPr>
              <a:t>             	and pray for courage</a:t>
            </a:r>
            <a:r>
              <a:rPr lang="en-GB" sz="3600" i="1" dirty="0">
                <a:solidFill>
                  <a:srgbClr val="FFFF00"/>
                </a:solidFill>
                <a:latin typeface="Century Gothic" panose="020B0502020202020204" pitchFamily="34" charset="0"/>
                <a:ea typeface="Calibri" panose="020F0502020204030204" pitchFamily="34" charset="0"/>
                <a:cs typeface="Times New Roman" panose="02020603050405020304" pitchFamily="18" charset="0"/>
              </a:rPr>
              <a:t>.</a:t>
            </a:r>
          </a:p>
          <a:p>
            <a:pPr marL="457200">
              <a:lnSpc>
                <a:spcPct val="115000"/>
              </a:lnSpc>
              <a:spcAft>
                <a:spcPts val="0"/>
              </a:spcAft>
            </a:pPr>
            <a:br>
              <a:rPr lang="en-GB" sz="3600" dirty="0">
                <a:solidFill>
                  <a:srgbClr val="FFFF00"/>
                </a:solidFill>
                <a:latin typeface="Century Gothic" panose="020B0502020202020204" pitchFamily="34" charset="0"/>
                <a:ea typeface="Calibri" panose="020F0502020204030204" pitchFamily="34" charset="0"/>
                <a:cs typeface="Times New Roman" panose="02020603050405020304" pitchFamily="18" charset="0"/>
              </a:rPr>
            </a:br>
            <a:r>
              <a:rPr lang="en-GB" sz="3600" dirty="0">
                <a:latin typeface="Century Gothic" panose="020B0502020202020204" pitchFamily="34" charset="0"/>
                <a:ea typeface="Calibri" panose="020F0502020204030204" pitchFamily="34" charset="0"/>
                <a:cs typeface="Times New Roman" panose="02020603050405020304" pitchFamily="18" charset="0"/>
              </a:rPr>
              <a:t>Leader 	We lay aside our divisions, </a:t>
            </a:r>
          </a:p>
          <a:p>
            <a:pPr marL="457200">
              <a:lnSpc>
                <a:spcPct val="115000"/>
              </a:lnSpc>
              <a:spcAft>
                <a:spcPts val="0"/>
              </a:spcAft>
            </a:pPr>
            <a:r>
              <a:rPr lang="en-GB" sz="3600" dirty="0">
                <a:latin typeface="Century Gothic" panose="020B0502020202020204" pitchFamily="34" charset="0"/>
                <a:ea typeface="Calibri" panose="020F0502020204030204" pitchFamily="34" charset="0"/>
                <a:cs typeface="Times New Roman" panose="02020603050405020304" pitchFamily="18" charset="0"/>
              </a:rPr>
              <a:t>             	and pray for unity.</a:t>
            </a:r>
          </a:p>
          <a:p>
            <a:pPr marL="457200">
              <a:lnSpc>
                <a:spcPct val="115000"/>
              </a:lnSpc>
              <a:spcAft>
                <a:spcPts val="0"/>
              </a:spcAft>
            </a:pPr>
            <a:br>
              <a:rPr lang="en-GB" sz="3600" dirty="0">
                <a:latin typeface="Century Gothic" panose="020B0502020202020204" pitchFamily="34" charset="0"/>
                <a:ea typeface="Calibri" panose="020F0502020204030204" pitchFamily="34" charset="0"/>
                <a:cs typeface="Times New Roman" panose="02020603050405020304" pitchFamily="18" charset="0"/>
              </a:rPr>
            </a:br>
            <a:r>
              <a:rPr lang="en-GB" sz="3600" b="1" i="1" dirty="0">
                <a:solidFill>
                  <a:srgbClr val="FFFF00"/>
                </a:solidFill>
                <a:latin typeface="Century Gothic" panose="020B0502020202020204" pitchFamily="34" charset="0"/>
                <a:ea typeface="Calibri" panose="020F0502020204030204" pitchFamily="34" charset="0"/>
                <a:cs typeface="Times New Roman" panose="02020603050405020304" pitchFamily="18" charset="0"/>
              </a:rPr>
              <a:t>All        	We lay aside all that separates us 			from you, and pray for your blessing. </a:t>
            </a:r>
            <a:br>
              <a:rPr lang="en-GB" sz="3600" b="1" i="1" dirty="0">
                <a:solidFill>
                  <a:srgbClr val="FFFF00"/>
                </a:solidFill>
                <a:latin typeface="Century Gothic" panose="020B0502020202020204" pitchFamily="34" charset="0"/>
                <a:ea typeface="Calibri" panose="020F0502020204030204" pitchFamily="34" charset="0"/>
                <a:cs typeface="Times New Roman" panose="02020603050405020304" pitchFamily="18" charset="0"/>
              </a:rPr>
            </a:br>
            <a:r>
              <a:rPr lang="en-GB" sz="3600" b="1" i="1" dirty="0">
                <a:solidFill>
                  <a:srgbClr val="FFFF00"/>
                </a:solidFill>
                <a:latin typeface="Century Gothic" panose="020B0502020202020204" pitchFamily="34" charset="0"/>
                <a:ea typeface="Calibri" panose="020F0502020204030204" pitchFamily="34" charset="0"/>
                <a:cs typeface="Times New Roman" panose="02020603050405020304" pitchFamily="18" charset="0"/>
              </a:rPr>
              <a:t>             	Amen</a:t>
            </a:r>
            <a:r>
              <a:rPr lang="en-GB" sz="3600" b="1" dirty="0">
                <a:solidFill>
                  <a:srgbClr val="FFFF00"/>
                </a:solidFill>
                <a:latin typeface="Century Gothic" panose="020B0502020202020204" pitchFamily="34" charset="0"/>
                <a:ea typeface="Calibri" panose="020F0502020204030204" pitchFamily="34" charset="0"/>
                <a:cs typeface="Times New Roman" panose="02020603050405020304" pitchFamily="18" charset="0"/>
              </a:rPr>
              <a:t>.</a:t>
            </a:r>
            <a:endParaRPr lang="en-GB" sz="3600" dirty="0">
              <a:solidFill>
                <a:srgbClr val="FFFF00"/>
              </a:solidFill>
              <a:effectLst/>
              <a:latin typeface="Century Gothic" panose="020B0502020202020204" pitchFamily="34" charset="0"/>
              <a:ea typeface="Calibri" panose="020F0502020204030204" pitchFamily="34" charset="0"/>
              <a:cs typeface="Times New Roman" panose="02020603050405020304" pitchFamily="18" charset="0"/>
            </a:endParaRPr>
          </a:p>
        </p:txBody>
      </p:sp>
      <p:pic>
        <p:nvPicPr>
          <p:cNvPr id="4" name="Picture 3" descr="Image result for God giving"/>
          <p:cNvPicPr/>
          <p:nvPr/>
        </p:nvPicPr>
        <p:blipFill>
          <a:blip r:embed="rId2">
            <a:extLst>
              <a:ext uri="{28A0092B-C50C-407E-A947-70E740481C1C}">
                <a14:useLocalDpi xmlns:a14="http://schemas.microsoft.com/office/drawing/2010/main" val="0"/>
              </a:ext>
            </a:extLst>
          </a:blip>
          <a:srcRect/>
          <a:stretch>
            <a:fillRect/>
          </a:stretch>
        </p:blipFill>
        <p:spPr bwMode="auto">
          <a:xfrm>
            <a:off x="9565517" y="5496792"/>
            <a:ext cx="2435982" cy="1097784"/>
          </a:xfrm>
          <a:prstGeom prst="rect">
            <a:avLst/>
          </a:prstGeom>
          <a:noFill/>
          <a:ln>
            <a:noFill/>
          </a:ln>
        </p:spPr>
      </p:pic>
    </p:spTree>
    <p:extLst>
      <p:ext uri="{BB962C8B-B14F-4D97-AF65-F5344CB8AC3E}">
        <p14:creationId xmlns:p14="http://schemas.microsoft.com/office/powerpoint/2010/main" val="5783836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509" y="546265"/>
            <a:ext cx="11412187" cy="5664529"/>
          </a:xfrm>
        </p:spPr>
        <p:txBody>
          <a:bodyPr>
            <a:normAutofit fontScale="90000"/>
          </a:bodyPr>
          <a:lstStyle/>
          <a:p>
            <a:r>
              <a:rPr lang="en-GB" b="1" dirty="0">
                <a:solidFill>
                  <a:srgbClr val="FFFF00"/>
                </a:solidFill>
              </a:rPr>
              <a:t>Hymn </a:t>
            </a:r>
            <a:r>
              <a:rPr lang="en-GB" i="1" dirty="0" err="1"/>
              <a:t>rs</a:t>
            </a:r>
            <a:r>
              <a:rPr lang="en-GB" i="1" dirty="0"/>
              <a:t> 586  All my hope on God is founded  </a:t>
            </a:r>
            <a:br>
              <a:rPr lang="en-GB" i="1" dirty="0"/>
            </a:br>
            <a:br>
              <a:rPr lang="en-GB" i="1" dirty="0"/>
            </a:br>
            <a:r>
              <a:rPr lang="en-GB" b="1" i="1" dirty="0">
                <a:solidFill>
                  <a:srgbClr val="FFFF00"/>
                </a:solidFill>
              </a:rPr>
              <a:t>opening prayers and the </a:t>
            </a:r>
            <a:r>
              <a:rPr lang="en-GB" b="1" dirty="0">
                <a:solidFill>
                  <a:srgbClr val="FFFF00"/>
                </a:solidFill>
              </a:rPr>
              <a:t>Lords Prayer</a:t>
            </a:r>
            <a:br>
              <a:rPr lang="en-GB" b="1" dirty="0">
                <a:solidFill>
                  <a:srgbClr val="FFFF00"/>
                </a:solidFill>
              </a:rPr>
            </a:br>
            <a:br>
              <a:rPr lang="en-GB" b="1" dirty="0">
                <a:solidFill>
                  <a:srgbClr val="FFFF00"/>
                </a:solidFill>
              </a:rPr>
            </a:br>
            <a:br>
              <a:rPr lang="en-GB" b="1" dirty="0">
                <a:solidFill>
                  <a:srgbClr val="FFFF00"/>
                </a:solidFill>
              </a:rPr>
            </a:br>
            <a:br>
              <a:rPr lang="en-GB" b="1" dirty="0">
                <a:solidFill>
                  <a:srgbClr val="FFFF00"/>
                </a:solidFill>
              </a:rPr>
            </a:br>
            <a:br>
              <a:rPr lang="en-GB" b="1" dirty="0">
                <a:solidFill>
                  <a:srgbClr val="FFFF00"/>
                </a:solidFill>
              </a:rPr>
            </a:br>
            <a:r>
              <a:rPr lang="en-GB" b="1" dirty="0">
                <a:solidFill>
                  <a:srgbClr val="FFFF00"/>
                </a:solidFill>
              </a:rPr>
              <a:t>a song of welcome for the word </a:t>
            </a:r>
            <a:br>
              <a:rPr lang="en-GB" b="1" dirty="0">
                <a:solidFill>
                  <a:srgbClr val="FFFF00"/>
                </a:solidFill>
              </a:rPr>
            </a:br>
            <a:br>
              <a:rPr lang="en-GB" b="1" dirty="0">
                <a:solidFill>
                  <a:srgbClr val="FFFF00"/>
                </a:solidFill>
              </a:rPr>
            </a:br>
            <a:r>
              <a:rPr lang="en-GB" b="1" dirty="0">
                <a:solidFill>
                  <a:srgbClr val="FFFF00"/>
                </a:solidFill>
              </a:rPr>
              <a:t>Reading    </a:t>
            </a:r>
            <a:r>
              <a:rPr lang="en-GB" b="1" i="1" dirty="0"/>
              <a:t>Acts 3:37-47 </a:t>
            </a:r>
            <a:br>
              <a:rPr lang="en-GB" b="1" i="1" dirty="0"/>
            </a:br>
            <a:r>
              <a:rPr lang="en-GB" b="1" i="1" dirty="0"/>
              <a:t>                    2 Corinthians 9</a:t>
            </a:r>
            <a:endParaRPr lang="en-GB" i="1" dirty="0"/>
          </a:p>
        </p:txBody>
      </p:sp>
      <p:pic>
        <p:nvPicPr>
          <p:cNvPr id="3" name="Picture 2" descr="Image result for God giving"/>
          <p:cNvPicPr/>
          <p:nvPr/>
        </p:nvPicPr>
        <p:blipFill>
          <a:blip r:embed="rId2">
            <a:extLst>
              <a:ext uri="{28A0092B-C50C-407E-A947-70E740481C1C}">
                <a14:useLocalDpi xmlns:a14="http://schemas.microsoft.com/office/drawing/2010/main" val="0"/>
              </a:ext>
            </a:extLst>
          </a:blip>
          <a:srcRect/>
          <a:stretch>
            <a:fillRect/>
          </a:stretch>
        </p:blipFill>
        <p:spPr bwMode="auto">
          <a:xfrm>
            <a:off x="9565517" y="5496792"/>
            <a:ext cx="2435982" cy="1097784"/>
          </a:xfrm>
          <a:prstGeom prst="rect">
            <a:avLst/>
          </a:prstGeom>
          <a:noFill/>
          <a:ln>
            <a:noFill/>
          </a:ln>
        </p:spPr>
      </p:pic>
    </p:spTree>
    <p:extLst>
      <p:ext uri="{BB962C8B-B14F-4D97-AF65-F5344CB8AC3E}">
        <p14:creationId xmlns:p14="http://schemas.microsoft.com/office/powerpoint/2010/main" val="16604796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97091" y="685800"/>
            <a:ext cx="2845522" cy="2743200"/>
          </a:xfrm>
        </p:spPr>
        <p:txBody>
          <a:bodyPr/>
          <a:lstStyle/>
          <a:p>
            <a:br>
              <a:rPr lang="en-GB" dirty="0"/>
            </a:br>
            <a:br>
              <a:rPr lang="en-GB" dirty="0"/>
            </a:br>
            <a:endParaRPr lang="en-GB" dirty="0"/>
          </a:p>
        </p:txBody>
      </p:sp>
      <p:pic>
        <p:nvPicPr>
          <p:cNvPr id="3"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4344" y="497034"/>
            <a:ext cx="5883202" cy="184092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4">
            <a:extLst>
              <a:ext uri="{FF2B5EF4-FFF2-40B4-BE49-F238E27FC236}">
                <a16:creationId xmlns:a16="http://schemas.microsoft.com/office/drawing/2014/main" id="{B635B2DF-DB49-4CBC-A4F5-A7C3AB1A039F}"/>
              </a:ext>
            </a:extLst>
          </p:cNvPr>
          <p:cNvSpPr txBox="1">
            <a:spLocks/>
          </p:cNvSpPr>
          <p:nvPr/>
        </p:nvSpPr>
        <p:spPr>
          <a:xfrm>
            <a:off x="486166" y="2814238"/>
            <a:ext cx="11401033" cy="3335483"/>
          </a:xfrm>
          <a:prstGeom prst="rect">
            <a:avLst/>
          </a:prstGeom>
        </p:spPr>
        <p:txBody>
          <a:bodyPr vert="horz" lIns="91440" tIns="45720" rIns="91440" bIns="45720" rtlCol="0" anchor="ctr">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0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fontAlgn="base">
              <a:spcAft>
                <a:spcPts val="0"/>
              </a:spcAft>
            </a:pPr>
            <a:r>
              <a:rPr lang="en-GB" sz="3600" dirty="0">
                <a:solidFill>
                  <a:schemeClr val="tx1"/>
                </a:solidFill>
                <a:latin typeface="Arial" panose="020B0604020202020204" pitchFamily="34" charset="0"/>
                <a:ea typeface="Times New Roman" panose="02020603050405020304" pitchFamily="18" charset="0"/>
              </a:rPr>
              <a:t>1.  Biblical teaching 				6.  Service</a:t>
            </a:r>
          </a:p>
          <a:p>
            <a:pPr fontAlgn="base">
              <a:spcAft>
                <a:spcPts val="0"/>
              </a:spcAft>
            </a:pPr>
            <a:r>
              <a:rPr lang="en-GB" sz="3600" dirty="0">
                <a:solidFill>
                  <a:schemeClr val="tx1"/>
                </a:solidFill>
                <a:latin typeface="Arial" panose="020B0604020202020204" pitchFamily="34" charset="0"/>
                <a:ea typeface="Times New Roman" panose="02020603050405020304" pitchFamily="18" charset="0"/>
              </a:rPr>
              <a:t>2.  Fellowship						7.  Eating together</a:t>
            </a:r>
          </a:p>
          <a:p>
            <a:pPr fontAlgn="base">
              <a:spcAft>
                <a:spcPts val="0"/>
              </a:spcAft>
            </a:pPr>
            <a:r>
              <a:rPr lang="en-GB" sz="3600" dirty="0">
                <a:solidFill>
                  <a:schemeClr val="tx1"/>
                </a:solidFill>
                <a:latin typeface="Arial" panose="020B0604020202020204" pitchFamily="34" charset="0"/>
                <a:ea typeface="Times New Roman" panose="02020603050405020304" pitchFamily="18" charset="0"/>
              </a:rPr>
              <a:t>3.  Breaking of bread			8.  Gladness and generosity</a:t>
            </a:r>
          </a:p>
          <a:p>
            <a:pPr fontAlgn="base">
              <a:spcAft>
                <a:spcPts val="0"/>
              </a:spcAft>
            </a:pPr>
            <a:r>
              <a:rPr lang="en-GB" sz="3600" dirty="0">
                <a:solidFill>
                  <a:schemeClr val="tx1"/>
                </a:solidFill>
                <a:latin typeface="Arial" panose="020B0604020202020204" pitchFamily="34" charset="0"/>
                <a:ea typeface="Times New Roman" panose="02020603050405020304" pitchFamily="18" charset="0"/>
              </a:rPr>
              <a:t>4.  Prayer								9.  Worship</a:t>
            </a:r>
          </a:p>
          <a:p>
            <a:pPr fontAlgn="base">
              <a:spcAft>
                <a:spcPts val="0"/>
              </a:spcAft>
            </a:pPr>
            <a:r>
              <a:rPr lang="en-GB" sz="3600" dirty="0">
                <a:solidFill>
                  <a:schemeClr val="tx1"/>
                </a:solidFill>
                <a:latin typeface="Arial" panose="020B0604020202020204" pitchFamily="34" charset="0"/>
                <a:ea typeface="Times New Roman" panose="02020603050405020304" pitchFamily="18" charset="0"/>
              </a:rPr>
              <a:t>5.  Giving								10. Making more disciples</a:t>
            </a:r>
            <a:endParaRPr lang="en-GB" sz="3600" dirty="0">
              <a:solidFill>
                <a:schemeClr val="tx1"/>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104839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257" y="322119"/>
            <a:ext cx="2734398" cy="2078181"/>
          </a:xfrm>
        </p:spPr>
        <p:txBody>
          <a:bodyPr>
            <a:normAutofit/>
          </a:bodyPr>
          <a:lstStyle/>
          <a:p>
            <a:r>
              <a:rPr lang="en-GB" sz="4800" b="1" dirty="0">
                <a:solidFill>
                  <a:srgbClr val="FFFF00"/>
                </a:solidFill>
              </a:rPr>
              <a:t>Giving</a:t>
            </a:r>
            <a:r>
              <a:rPr lang="en-GB" sz="4800" dirty="0"/>
              <a:t> </a:t>
            </a:r>
            <a:br>
              <a:rPr lang="en-GB" sz="4800" dirty="0"/>
            </a:br>
            <a:br>
              <a:rPr lang="en-GB" dirty="0"/>
            </a:br>
            <a:endParaRPr lang="en-GB" dirty="0"/>
          </a:p>
        </p:txBody>
      </p:sp>
      <p:pic>
        <p:nvPicPr>
          <p:cNvPr id="2050" name="Picture 2" descr="Image result for giv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0388" y="1669284"/>
            <a:ext cx="9266378" cy="4633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04843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167" y="374073"/>
            <a:ext cx="10901652" cy="6120245"/>
          </a:xfrm>
        </p:spPr>
        <p:txBody>
          <a:bodyPr>
            <a:normAutofit fontScale="90000"/>
          </a:bodyPr>
          <a:lstStyle/>
          <a:p>
            <a:r>
              <a:rPr lang="en-GB" b="1" dirty="0">
                <a:solidFill>
                  <a:srgbClr val="FFFF00"/>
                </a:solidFill>
              </a:rPr>
              <a:t>Early Christians  </a:t>
            </a:r>
            <a:br>
              <a:rPr lang="en-GB" dirty="0">
                <a:solidFill>
                  <a:srgbClr val="FFFF00"/>
                </a:solidFill>
              </a:rPr>
            </a:br>
            <a:br>
              <a:rPr lang="en-GB" dirty="0"/>
            </a:br>
            <a:r>
              <a:rPr lang="en-GB" dirty="0"/>
              <a:t>- Early Christians following on from the </a:t>
            </a:r>
            <a:br>
              <a:rPr lang="en-GB" dirty="0"/>
            </a:br>
            <a:r>
              <a:rPr lang="en-GB" dirty="0"/>
              <a:t>  Essenes in Qumran </a:t>
            </a:r>
            <a:br>
              <a:rPr lang="en-GB" dirty="0"/>
            </a:br>
            <a:br>
              <a:rPr lang="en-GB" dirty="0"/>
            </a:br>
            <a:r>
              <a:rPr lang="en-GB" dirty="0"/>
              <a:t>- used to pool their resources of sharing and   </a:t>
            </a:r>
            <a:br>
              <a:rPr lang="en-GB" dirty="0"/>
            </a:br>
            <a:r>
              <a:rPr lang="en-GB" dirty="0"/>
              <a:t>  selling possessions to create a common fund  </a:t>
            </a:r>
            <a:br>
              <a:rPr lang="en-GB" dirty="0"/>
            </a:br>
            <a:r>
              <a:rPr lang="en-GB" dirty="0"/>
              <a:t>  which could support those in need</a:t>
            </a:r>
            <a:br>
              <a:rPr lang="en-GB" dirty="0"/>
            </a:br>
            <a:br>
              <a:rPr lang="en-GB" dirty="0"/>
            </a:br>
            <a:r>
              <a:rPr lang="en-GB" dirty="0"/>
              <a:t>- maintained sources of income and businesses </a:t>
            </a:r>
            <a:br>
              <a:rPr lang="en-GB" dirty="0"/>
            </a:br>
            <a:br>
              <a:rPr lang="en-GB" dirty="0"/>
            </a:br>
            <a:endParaRPr lang="en-GB" dirty="0"/>
          </a:p>
        </p:txBody>
      </p:sp>
      <p:pic>
        <p:nvPicPr>
          <p:cNvPr id="3" name="Picture 2" descr="Image result for God giving"/>
          <p:cNvPicPr/>
          <p:nvPr/>
        </p:nvPicPr>
        <p:blipFill>
          <a:blip r:embed="rId2">
            <a:extLst>
              <a:ext uri="{28A0092B-C50C-407E-A947-70E740481C1C}">
                <a14:useLocalDpi xmlns:a14="http://schemas.microsoft.com/office/drawing/2010/main" val="0"/>
              </a:ext>
            </a:extLst>
          </a:blip>
          <a:srcRect/>
          <a:stretch>
            <a:fillRect/>
          </a:stretch>
        </p:blipFill>
        <p:spPr bwMode="auto">
          <a:xfrm>
            <a:off x="9565517" y="5552778"/>
            <a:ext cx="2435982" cy="1097784"/>
          </a:xfrm>
          <a:prstGeom prst="rect">
            <a:avLst/>
          </a:prstGeom>
          <a:noFill/>
          <a:ln>
            <a:noFill/>
          </a:ln>
        </p:spPr>
      </p:pic>
    </p:spTree>
    <p:extLst>
      <p:ext uri="{BB962C8B-B14F-4D97-AF65-F5344CB8AC3E}">
        <p14:creationId xmlns:p14="http://schemas.microsoft.com/office/powerpoint/2010/main" val="31806586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4211" y="342900"/>
            <a:ext cx="10963997" cy="5651499"/>
          </a:xfrm>
        </p:spPr>
        <p:txBody>
          <a:bodyPr>
            <a:normAutofit fontScale="90000"/>
          </a:bodyPr>
          <a:lstStyle/>
          <a:p>
            <a:r>
              <a:rPr lang="en-GB" b="1" dirty="0">
                <a:solidFill>
                  <a:srgbClr val="FFFF00"/>
                </a:solidFill>
              </a:rPr>
              <a:t>Key Points of Giving </a:t>
            </a:r>
            <a:br>
              <a:rPr lang="en-GB" dirty="0"/>
            </a:br>
            <a:br>
              <a:rPr lang="en-GB" dirty="0"/>
            </a:br>
            <a:br>
              <a:rPr lang="en-GB" dirty="0"/>
            </a:br>
            <a:r>
              <a:rPr lang="en-GB" dirty="0"/>
              <a:t>1.  The nature of God </a:t>
            </a:r>
            <a:br>
              <a:rPr lang="en-GB" dirty="0"/>
            </a:br>
            <a:br>
              <a:rPr lang="en-GB" dirty="0"/>
            </a:br>
            <a:r>
              <a:rPr lang="en-GB" dirty="0"/>
              <a:t>2.  Giving is the key part of God’s nature and it is  </a:t>
            </a:r>
            <a:br>
              <a:rPr lang="en-GB" dirty="0"/>
            </a:br>
            <a:r>
              <a:rPr lang="en-GB" dirty="0"/>
              <a:t>     possible to read the Bible as a story of giving </a:t>
            </a:r>
            <a:br>
              <a:rPr lang="en-GB" dirty="0"/>
            </a:br>
            <a:br>
              <a:rPr lang="en-GB" dirty="0"/>
            </a:br>
            <a:r>
              <a:rPr lang="en-GB" dirty="0"/>
              <a:t>3.  Even when God’s gift is rejected, God keeps</a:t>
            </a:r>
            <a:br>
              <a:rPr lang="en-GB" dirty="0"/>
            </a:br>
            <a:r>
              <a:rPr lang="en-GB" dirty="0"/>
              <a:t>     On giving </a:t>
            </a:r>
          </a:p>
        </p:txBody>
      </p:sp>
    </p:spTree>
    <p:extLst>
      <p:ext uri="{BB962C8B-B14F-4D97-AF65-F5344CB8AC3E}">
        <p14:creationId xmlns:p14="http://schemas.microsoft.com/office/powerpoint/2010/main" val="4262879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1" y="571500"/>
            <a:ext cx="10662661" cy="5725391"/>
          </a:xfrm>
        </p:spPr>
        <p:txBody>
          <a:bodyPr>
            <a:normAutofit fontScale="90000"/>
          </a:bodyPr>
          <a:lstStyle/>
          <a:p>
            <a:r>
              <a:rPr lang="en-GB" b="1" dirty="0">
                <a:solidFill>
                  <a:srgbClr val="FFFF00"/>
                </a:solidFill>
              </a:rPr>
              <a:t>The Holy Habit of Giving </a:t>
            </a:r>
            <a:br>
              <a:rPr lang="en-GB" dirty="0">
                <a:solidFill>
                  <a:srgbClr val="FFFF00"/>
                </a:solidFill>
              </a:rPr>
            </a:br>
            <a:br>
              <a:rPr lang="en-GB" dirty="0">
                <a:solidFill>
                  <a:srgbClr val="FFFF00"/>
                </a:solidFill>
              </a:rPr>
            </a:br>
            <a:br>
              <a:rPr lang="en-GB" dirty="0"/>
            </a:br>
            <a:br>
              <a:rPr lang="en-GB" dirty="0"/>
            </a:br>
            <a:br>
              <a:rPr lang="en-GB" dirty="0"/>
            </a:br>
            <a:br>
              <a:rPr lang="en-GB" dirty="0"/>
            </a:br>
            <a:br>
              <a:rPr lang="en-GB" dirty="0"/>
            </a:br>
            <a:br>
              <a:rPr lang="en-GB" dirty="0"/>
            </a:br>
            <a:r>
              <a:rPr lang="en-GB" dirty="0"/>
              <a:t>starts with Locating that thinking within the </a:t>
            </a:r>
            <a:r>
              <a:rPr lang="en-GB" i="1" dirty="0">
                <a:solidFill>
                  <a:srgbClr val="FFFF00"/>
                </a:solidFill>
              </a:rPr>
              <a:t>generous, extravagant even persistent nature of God </a:t>
            </a:r>
          </a:p>
        </p:txBody>
      </p:sp>
      <p:pic>
        <p:nvPicPr>
          <p:cNvPr id="3" name="Picture 2" descr="Image result for God giving"/>
          <p:cNvPicPr/>
          <p:nvPr/>
        </p:nvPicPr>
        <p:blipFill>
          <a:blip r:embed="rId2">
            <a:extLst>
              <a:ext uri="{28A0092B-C50C-407E-A947-70E740481C1C}">
                <a14:useLocalDpi xmlns:a14="http://schemas.microsoft.com/office/drawing/2010/main" val="0"/>
              </a:ext>
            </a:extLst>
          </a:blip>
          <a:srcRect/>
          <a:stretch>
            <a:fillRect/>
          </a:stretch>
        </p:blipFill>
        <p:spPr bwMode="auto">
          <a:xfrm>
            <a:off x="2556164" y="1797627"/>
            <a:ext cx="6546271" cy="2294657"/>
          </a:xfrm>
          <a:prstGeom prst="rect">
            <a:avLst/>
          </a:prstGeom>
          <a:noFill/>
          <a:ln>
            <a:noFill/>
          </a:ln>
        </p:spPr>
      </p:pic>
    </p:spTree>
    <p:extLst>
      <p:ext uri="{BB962C8B-B14F-4D97-AF65-F5344CB8AC3E}">
        <p14:creationId xmlns:p14="http://schemas.microsoft.com/office/powerpoint/2010/main" val="7494271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heme/theme1.xml><?xml version="1.0" encoding="utf-8"?>
<a:theme xmlns:a="http://schemas.openxmlformats.org/drawingml/2006/main" name="Slic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 23rd april hh prayer and ocean stars</Template>
  <TotalTime>305</TotalTime>
  <Words>585</Words>
  <Application>Microsoft Office PowerPoint</Application>
  <PresentationFormat>Widescreen</PresentationFormat>
  <Paragraphs>26</Paragraphs>
  <Slides>25</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Algerian</vt:lpstr>
      <vt:lpstr>Arial</vt:lpstr>
      <vt:lpstr>Calibri</vt:lpstr>
      <vt:lpstr>Century Gothic</vt:lpstr>
      <vt:lpstr>Times New Roman</vt:lpstr>
      <vt:lpstr>Wingdings 3</vt:lpstr>
      <vt:lpstr>Slice</vt:lpstr>
      <vt:lpstr>Theme – Holy Habits  5. Giving     </vt:lpstr>
      <vt:lpstr> Call to worship words from psalm 68:32-35  Leader   We lay aside our busyness,                 and pray for rest.  All          We lay aside our distractedness,                and pray for peace.  Leader  We lay aside our dissatisfaction,                and pray for gratitude.                                                                                                                                                                                                                                          </vt:lpstr>
      <vt:lpstr> </vt:lpstr>
      <vt:lpstr>Hymn rs 586  All my hope on God is founded    opening prayers and the Lords Prayer     a song of welcome for the word   Reading    Acts 3:37-47                      2 Corinthians 9</vt:lpstr>
      <vt:lpstr>  </vt:lpstr>
      <vt:lpstr>Giving   </vt:lpstr>
      <vt:lpstr>Early Christians    - Early Christians following on from the    Essenes in Qumran   - used to pool their resources of sharing and      selling possessions to create a common fund     which could support those in need  - maintained sources of income and businesses   </vt:lpstr>
      <vt:lpstr>Key Points of Giving    1.  The nature of God   2.  Giving is the key part of God’s nature and it is        possible to read the Bible as a story of giving   3.  Even when God’s gift is rejected, God keeps      On giving </vt:lpstr>
      <vt:lpstr>The Holy Habit of Giving         starts with Locating that thinking within the generous, extravagant even persistent nature of God </vt:lpstr>
      <vt:lpstr>Models of Giving   1.  economic       Tithes (continuation of Jewish custom)            offerings (widow’s mite)  2.  Love       linked to other holy habits, service,         time, thirst for knowledge, prayer  </vt:lpstr>
      <vt:lpstr>Hymn    rs 42 For the fruits of all creation     offertory  Hymn    RS 145 O little town of Bethlehem  Forms of Giving …        </vt:lpstr>
      <vt:lpstr>Gift …. of time  gift ……of love  Gift ………… of yourself  Gift …………… of hospitality Gift ……… of prayer  Gift …. of joy Gift ………… of presence  Gift ……… of Giving  </vt:lpstr>
      <vt:lpstr>Transforming Challenge     is the most challenging because it challenges most directly the selfishness that is at the heart of many powerful economic systems, which are the root of personal sinfulness.  </vt:lpstr>
      <vt:lpstr>PowerPoint Presentation</vt:lpstr>
      <vt:lpstr>Hymn      Great source of all our life    Prayers of intercession       </vt:lpstr>
      <vt:lpstr>                                           Tears in Heaven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Hymn   RS 72 Now thank we all our God   Closing prayer and blessing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Beacon Hill United Reformed Church     28th may 2017  Theme – Holy Habits 5. giving</dc:title>
  <dc:creator>Ruth Dillon</dc:creator>
  <cp:lastModifiedBy>Reuben Watt</cp:lastModifiedBy>
  <cp:revision>24</cp:revision>
  <cp:lastPrinted>2017-03-25T17:12:11Z</cp:lastPrinted>
  <dcterms:created xsi:type="dcterms:W3CDTF">2017-05-27T12:16:31Z</dcterms:created>
  <dcterms:modified xsi:type="dcterms:W3CDTF">2022-06-24T21:14:38Z</dcterms:modified>
</cp:coreProperties>
</file>