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6" r:id="rId1"/>
  </p:sldMasterIdLst>
  <p:handoutMasterIdLst>
    <p:handoutMasterId r:id="rId22"/>
  </p:handoutMasterIdLst>
  <p:sldIdLst>
    <p:sldId id="256" r:id="rId2"/>
    <p:sldId id="257" r:id="rId3"/>
    <p:sldId id="300" r:id="rId4"/>
    <p:sldId id="311" r:id="rId5"/>
    <p:sldId id="319" r:id="rId6"/>
    <p:sldId id="321" r:id="rId7"/>
    <p:sldId id="322" r:id="rId8"/>
    <p:sldId id="292" r:id="rId9"/>
    <p:sldId id="323" r:id="rId10"/>
    <p:sldId id="324" r:id="rId11"/>
    <p:sldId id="302" r:id="rId12"/>
    <p:sldId id="325" r:id="rId13"/>
    <p:sldId id="326" r:id="rId14"/>
    <p:sldId id="327" r:id="rId15"/>
    <p:sldId id="328" r:id="rId16"/>
    <p:sldId id="318" r:id="rId17"/>
    <p:sldId id="329" r:id="rId18"/>
    <p:sldId id="312" r:id="rId19"/>
    <p:sldId id="330" r:id="rId20"/>
    <p:sldId id="295" r:id="rId21"/>
  </p:sldIdLst>
  <p:sldSz cx="12192000" cy="6858000"/>
  <p:notesSz cx="688181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07" d="100"/>
          <a:sy n="107" d="100"/>
        </p:scale>
        <p:origin x="138"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1879"/>
          </a:xfrm>
          <a:prstGeom prst="rect">
            <a:avLst/>
          </a:prstGeom>
        </p:spPr>
        <p:txBody>
          <a:bodyPr vert="horz" lIns="96478" tIns="48239" rIns="96478" bIns="48239" rtlCol="0"/>
          <a:lstStyle>
            <a:lvl1pPr algn="l">
              <a:defRPr sz="1300"/>
            </a:lvl1pPr>
          </a:lstStyle>
          <a:p>
            <a:endParaRPr lang="en-GB"/>
          </a:p>
        </p:txBody>
      </p:sp>
      <p:sp>
        <p:nvSpPr>
          <p:cNvPr id="3" name="Date Placeholder 2"/>
          <p:cNvSpPr>
            <a:spLocks noGrp="1"/>
          </p:cNvSpPr>
          <p:nvPr>
            <p:ph type="dt" sz="quarter" idx="1"/>
          </p:nvPr>
        </p:nvSpPr>
        <p:spPr>
          <a:xfrm>
            <a:off x="3898102" y="0"/>
            <a:ext cx="2982119" cy="501879"/>
          </a:xfrm>
          <a:prstGeom prst="rect">
            <a:avLst/>
          </a:prstGeom>
        </p:spPr>
        <p:txBody>
          <a:bodyPr vert="horz" lIns="96478" tIns="48239" rIns="96478" bIns="48239" rtlCol="0"/>
          <a:lstStyle>
            <a:lvl1pPr algn="r">
              <a:defRPr sz="1300"/>
            </a:lvl1pPr>
          </a:lstStyle>
          <a:p>
            <a:fld id="{2B85573A-0DC2-4ED0-B70B-A9F6CAFD37C6}" type="datetimeFigureOut">
              <a:rPr lang="en-GB" smtClean="0"/>
              <a:t>26/04/2018</a:t>
            </a:fld>
            <a:endParaRPr lang="en-GB"/>
          </a:p>
        </p:txBody>
      </p:sp>
      <p:sp>
        <p:nvSpPr>
          <p:cNvPr id="4" name="Footer Placeholder 3"/>
          <p:cNvSpPr>
            <a:spLocks noGrp="1"/>
          </p:cNvSpPr>
          <p:nvPr>
            <p:ph type="ftr" sz="quarter" idx="2"/>
          </p:nvPr>
        </p:nvSpPr>
        <p:spPr>
          <a:xfrm>
            <a:off x="0" y="9500961"/>
            <a:ext cx="2982119" cy="501878"/>
          </a:xfrm>
          <a:prstGeom prst="rect">
            <a:avLst/>
          </a:prstGeom>
        </p:spPr>
        <p:txBody>
          <a:bodyPr vert="horz" lIns="96478" tIns="48239" rIns="96478" bIns="48239" rtlCol="0" anchor="b"/>
          <a:lstStyle>
            <a:lvl1pPr algn="l">
              <a:defRPr sz="1300"/>
            </a:lvl1pPr>
          </a:lstStyle>
          <a:p>
            <a:endParaRPr lang="en-GB"/>
          </a:p>
        </p:txBody>
      </p:sp>
      <p:sp>
        <p:nvSpPr>
          <p:cNvPr id="5" name="Slide Number Placeholder 4"/>
          <p:cNvSpPr>
            <a:spLocks noGrp="1"/>
          </p:cNvSpPr>
          <p:nvPr>
            <p:ph type="sldNum" sz="quarter" idx="3"/>
          </p:nvPr>
        </p:nvSpPr>
        <p:spPr>
          <a:xfrm>
            <a:off x="3898102" y="9500961"/>
            <a:ext cx="2982119" cy="501878"/>
          </a:xfrm>
          <a:prstGeom prst="rect">
            <a:avLst/>
          </a:prstGeom>
        </p:spPr>
        <p:txBody>
          <a:bodyPr vert="horz" lIns="96478" tIns="48239" rIns="96478" bIns="48239" rtlCol="0" anchor="b"/>
          <a:lstStyle>
            <a:lvl1pPr algn="r">
              <a:defRPr sz="1300"/>
            </a:lvl1pPr>
          </a:lstStyle>
          <a:p>
            <a:fld id="{8F892720-EC93-4722-AC19-F02DA6C9B576}" type="slidenum">
              <a:rPr lang="en-GB" smtClean="0"/>
              <a:t>‹#›</a:t>
            </a:fld>
            <a:endParaRPr lang="en-GB"/>
          </a:p>
        </p:txBody>
      </p:sp>
    </p:spTree>
    <p:extLst>
      <p:ext uri="{BB962C8B-B14F-4D97-AF65-F5344CB8AC3E}">
        <p14:creationId xmlns:p14="http://schemas.microsoft.com/office/powerpoint/2010/main" val="349409037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2EA69A-E976-41A6-99C9-0A9D32BFAF14}" type="datetimeFigureOut">
              <a:rPr lang="en-GB" smtClean="0"/>
              <a:t>26/04/2018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6510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D22EA69A-E976-41A6-99C9-0A9D32BFAF14}" type="datetimeFigureOut">
              <a:rPr lang="en-GB" smtClean="0"/>
              <a:t>26/04/2018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1096079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EA69A-E976-41A6-99C9-0A9D32BFAF14}" type="datetimeFigureOut">
              <a:rPr lang="en-GB" smtClean="0"/>
              <a:t>26/04/2018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297247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EA69A-E976-41A6-99C9-0A9D32BFAF14}" type="datetimeFigureOut">
              <a:rPr lang="en-GB" smtClean="0"/>
              <a:t>26/04/2018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69017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EA69A-E976-41A6-99C9-0A9D32BFAF14}" type="datetimeFigureOut">
              <a:rPr lang="en-GB" smtClean="0"/>
              <a:t>26/04/2018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4023297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EA69A-E976-41A6-99C9-0A9D32BFAF14}" type="datetimeFigureOut">
              <a:rPr lang="en-GB" smtClean="0"/>
              <a:t>26/04/2018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9975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EA69A-E976-41A6-99C9-0A9D32BFAF14}" type="datetimeFigureOut">
              <a:rPr lang="en-GB" smtClean="0"/>
              <a:t>26/04/2018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3117344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2EA69A-E976-41A6-99C9-0A9D32BFAF14}" type="datetimeFigureOut">
              <a:rPr lang="en-GB" smtClean="0"/>
              <a:t>26/04/2018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1583798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2EA69A-E976-41A6-99C9-0A9D32BFAF14}" type="datetimeFigureOut">
              <a:rPr lang="en-GB" smtClean="0"/>
              <a:t>26/04/2018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385441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2EA69A-E976-41A6-99C9-0A9D32BFAF14}" type="datetimeFigureOut">
              <a:rPr lang="en-GB" smtClean="0"/>
              <a:t>26/04/2018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3663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EA69A-E976-41A6-99C9-0A9D32BFAF14}" type="datetimeFigureOut">
              <a:rPr lang="en-GB" smtClean="0"/>
              <a:t>26/04/2018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3479503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2EA69A-E976-41A6-99C9-0A9D32BFAF14}" type="datetimeFigureOut">
              <a:rPr lang="en-GB" smtClean="0"/>
              <a:t>26/04/2018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772892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2EA69A-E976-41A6-99C9-0A9D32BFAF14}" type="datetimeFigureOut">
              <a:rPr lang="en-GB" smtClean="0"/>
              <a:t>26/04/2018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545487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2EA69A-E976-41A6-99C9-0A9D32BFAF14}" type="datetimeFigureOut">
              <a:rPr lang="en-GB" smtClean="0"/>
              <a:t>26/04/2018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1073013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2EA69A-E976-41A6-99C9-0A9D32BFAF14}" type="datetimeFigureOut">
              <a:rPr lang="en-GB" smtClean="0"/>
              <a:t>26/04/2018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1689271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2EA69A-E976-41A6-99C9-0A9D32BFAF14}" type="datetimeFigureOut">
              <a:rPr lang="en-GB" smtClean="0"/>
              <a:t>26/04/2018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3206461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2EA69A-E976-41A6-99C9-0A9D32BFAF14}" type="datetimeFigureOut">
              <a:rPr lang="en-GB" smtClean="0"/>
              <a:t>26/04/2018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2415239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22EA69A-E976-41A6-99C9-0A9D32BFAF14}" type="datetimeFigureOut">
              <a:rPr lang="en-GB" smtClean="0"/>
              <a:t>26/04/2018</a:t>
            </a:fld>
            <a:endParaRPr lang="en-GB"/>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GB"/>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CC2253A6-6A96-421F-AB32-22EC0E8C48A5}" type="slidenum">
              <a:rPr lang="en-GB" smtClean="0"/>
              <a:t>‹#›</a:t>
            </a:fld>
            <a:endParaRPr lang="en-GB"/>
          </a:p>
        </p:txBody>
      </p:sp>
    </p:spTree>
    <p:extLst>
      <p:ext uri="{BB962C8B-B14F-4D97-AF65-F5344CB8AC3E}">
        <p14:creationId xmlns:p14="http://schemas.microsoft.com/office/powerpoint/2010/main" val="3300060766"/>
      </p:ext>
    </p:extLst>
  </p:cSld>
  <p:clrMap bg1="dk1" tx1="lt1" bg2="dk2" tx2="lt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 id="2147484100" r:id="rId14"/>
    <p:sldLayoutId id="2147484101" r:id="rId15"/>
    <p:sldLayoutId id="2147484102" r:id="rId16"/>
    <p:sldLayoutId id="214748410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6264088" y="1526367"/>
            <a:ext cx="5465618" cy="2113304"/>
          </a:xfrm>
        </p:spPr>
        <p:txBody>
          <a:bodyPr>
            <a:normAutofit fontScale="90000"/>
          </a:bodyPr>
          <a:lstStyle/>
          <a:p>
            <a:pPr algn="ctr"/>
            <a:br>
              <a:rPr lang="en-GB" dirty="0"/>
            </a:br>
            <a:r>
              <a:rPr lang="en-GB" b="1" i="1" dirty="0">
                <a:solidFill>
                  <a:srgbClr val="FFFF00"/>
                </a:solidFill>
              </a:rPr>
              <a:t>Theme – Holy Habits</a:t>
            </a:r>
            <a:br>
              <a:rPr lang="en-GB" b="1" i="1" dirty="0">
                <a:solidFill>
                  <a:srgbClr val="FFFF00"/>
                </a:solidFill>
              </a:rPr>
            </a:br>
            <a:br>
              <a:rPr lang="en-GB" b="1" i="1" dirty="0">
                <a:solidFill>
                  <a:srgbClr val="FFFF00"/>
                </a:solidFill>
              </a:rPr>
            </a:br>
            <a:r>
              <a:rPr lang="en-GB" b="1" i="1" dirty="0">
                <a:solidFill>
                  <a:srgbClr val="FFFF00"/>
                </a:solidFill>
              </a:rPr>
              <a:t>3. </a:t>
            </a:r>
            <a:r>
              <a:rPr lang="en-GB" b="1" i="1" cap="none" dirty="0">
                <a:solidFill>
                  <a:srgbClr val="FFFF00"/>
                </a:solidFill>
              </a:rPr>
              <a:t>Breaking of Bread    </a:t>
            </a:r>
            <a:br>
              <a:rPr lang="en-GB" b="1" i="1" dirty="0">
                <a:solidFill>
                  <a:srgbClr val="FFFF00"/>
                </a:solidFill>
              </a:rPr>
            </a:br>
            <a:endParaRPr lang="en-GB" b="1" i="1" dirty="0">
              <a:solidFill>
                <a:srgbClr val="FFFF00"/>
              </a:solidFill>
            </a:endParaRPr>
          </a:p>
        </p:txBody>
      </p:sp>
      <p:pic>
        <p:nvPicPr>
          <p:cNvPr id="7" name="Picture 6" descr="Related imag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8189" y="343997"/>
            <a:ext cx="2841625" cy="11823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descr="Image result for breaking of brea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951" y="1526367"/>
            <a:ext cx="5562949" cy="4810992"/>
          </a:xfrm>
          <a:prstGeom prst="rect">
            <a:avLst/>
          </a:prstGeom>
          <a:ln>
            <a:noFill/>
          </a:ln>
          <a:effectLst>
            <a:softEdge rad="112500"/>
          </a:effectLst>
        </p:spPr>
      </p:pic>
    </p:spTree>
    <p:extLst>
      <p:ext uri="{BB962C8B-B14F-4D97-AF65-F5344CB8AC3E}">
        <p14:creationId xmlns:p14="http://schemas.microsoft.com/office/powerpoint/2010/main" val="2193287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88374"/>
            <a:ext cx="10818524" cy="5506026"/>
          </a:xfrm>
        </p:spPr>
        <p:txBody>
          <a:bodyPr>
            <a:normAutofit fontScale="90000"/>
          </a:bodyPr>
          <a:lstStyle/>
          <a:p>
            <a:br>
              <a:rPr lang="en-GB" dirty="0"/>
            </a:br>
            <a:r>
              <a:rPr lang="en-GB" sz="4000" b="1" dirty="0"/>
              <a:t>Luke’s understanding</a:t>
            </a:r>
            <a:br>
              <a:rPr lang="en-GB" sz="4000" b="1" dirty="0"/>
            </a:br>
            <a:br>
              <a:rPr lang="en-GB" sz="4000" b="1" dirty="0"/>
            </a:br>
            <a:r>
              <a:rPr lang="en-GB" sz="4000" b="1" dirty="0"/>
              <a:t> </a:t>
            </a:r>
            <a:br>
              <a:rPr lang="en-GB" sz="4000" b="1" dirty="0"/>
            </a:br>
            <a:br>
              <a:rPr lang="en-GB" sz="4000" b="1" dirty="0"/>
            </a:br>
            <a:br>
              <a:rPr lang="en-GB" dirty="0"/>
            </a:br>
            <a:r>
              <a:rPr lang="en-GB" dirty="0">
                <a:solidFill>
                  <a:srgbClr val="FFFF00"/>
                </a:solidFill>
              </a:rPr>
              <a:t>1. Meal began in an everyday context </a:t>
            </a:r>
            <a:br>
              <a:rPr lang="en-GB" dirty="0">
                <a:solidFill>
                  <a:srgbClr val="FFFF00"/>
                </a:solidFill>
              </a:rPr>
            </a:br>
            <a:r>
              <a:rPr lang="en-GB" dirty="0">
                <a:solidFill>
                  <a:srgbClr val="FFFF00"/>
                </a:solidFill>
              </a:rPr>
              <a:t>2. road to Emmaus </a:t>
            </a:r>
            <a:br>
              <a:rPr lang="en-GB" dirty="0">
                <a:solidFill>
                  <a:srgbClr val="FFFF00"/>
                </a:solidFill>
              </a:rPr>
            </a:br>
            <a:r>
              <a:rPr lang="en-GB" dirty="0">
                <a:solidFill>
                  <a:srgbClr val="FFFF00"/>
                </a:solidFill>
              </a:rPr>
              <a:t>3. Anytime, anyplace and anywhere </a:t>
            </a:r>
            <a:br>
              <a:rPr lang="en-GB" dirty="0">
                <a:solidFill>
                  <a:srgbClr val="FFFF00"/>
                </a:solidFill>
              </a:rPr>
            </a:br>
            <a:r>
              <a:rPr lang="en-GB" dirty="0">
                <a:solidFill>
                  <a:srgbClr val="FFFF00"/>
                </a:solidFill>
              </a:rPr>
              <a:t>4. Linked to thanksgiving </a:t>
            </a:r>
          </a:p>
        </p:txBody>
      </p:sp>
      <p:pic>
        <p:nvPicPr>
          <p:cNvPr id="3076" name="Picture 4" descr="Image result for luke's breaking br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6216" y="353292"/>
            <a:ext cx="4256520" cy="31741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breaking of brea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8779" y="5340326"/>
            <a:ext cx="1686791" cy="1213342"/>
          </a:xfrm>
          <a:prstGeom prst="rect">
            <a:avLst/>
          </a:prstGeom>
          <a:ln>
            <a:noFill/>
          </a:ln>
          <a:effectLst>
            <a:softEdge rad="112500"/>
          </a:effectLst>
        </p:spPr>
      </p:pic>
    </p:spTree>
    <p:extLst>
      <p:ext uri="{BB962C8B-B14F-4D97-AF65-F5344CB8AC3E}">
        <p14:creationId xmlns:p14="http://schemas.microsoft.com/office/powerpoint/2010/main" val="850757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245" y="1101436"/>
            <a:ext cx="11388437" cy="5496790"/>
          </a:xfrm>
        </p:spPr>
        <p:txBody>
          <a:bodyPr>
            <a:noAutofit/>
          </a:bodyPr>
          <a:lstStyle/>
          <a:p>
            <a:r>
              <a:rPr lang="en-GB" sz="4000" b="1" dirty="0"/>
              <a:t>We ‘break bread’ in many places </a:t>
            </a:r>
            <a:br>
              <a:rPr lang="en-GB" sz="4000" b="1" dirty="0"/>
            </a:br>
            <a:br>
              <a:rPr lang="en-GB" sz="4000" b="1" dirty="0"/>
            </a:br>
            <a:r>
              <a:rPr lang="en-GB" dirty="0">
                <a:solidFill>
                  <a:srgbClr val="FFFF00"/>
                </a:solidFill>
              </a:rPr>
              <a:t>at church  </a:t>
            </a:r>
            <a:br>
              <a:rPr lang="en-GB" dirty="0">
                <a:solidFill>
                  <a:srgbClr val="FFFF00"/>
                </a:solidFill>
              </a:rPr>
            </a:br>
            <a:r>
              <a:rPr lang="en-GB" dirty="0">
                <a:solidFill>
                  <a:srgbClr val="FFFF00"/>
                </a:solidFill>
              </a:rPr>
              <a:t>on a park bench </a:t>
            </a:r>
            <a:br>
              <a:rPr lang="en-GB" dirty="0">
                <a:solidFill>
                  <a:srgbClr val="FFFF00"/>
                </a:solidFill>
              </a:rPr>
            </a:br>
            <a:r>
              <a:rPr lang="en-GB" dirty="0">
                <a:solidFill>
                  <a:srgbClr val="FFFF00"/>
                </a:solidFill>
              </a:rPr>
              <a:t>in the playground </a:t>
            </a:r>
            <a:br>
              <a:rPr lang="en-GB" dirty="0">
                <a:solidFill>
                  <a:srgbClr val="FFFF00"/>
                </a:solidFill>
              </a:rPr>
            </a:br>
            <a:r>
              <a:rPr lang="en-GB" dirty="0">
                <a:solidFill>
                  <a:srgbClr val="FFFF00"/>
                </a:solidFill>
              </a:rPr>
              <a:t>in a home </a:t>
            </a:r>
            <a:br>
              <a:rPr lang="en-GB" dirty="0">
                <a:solidFill>
                  <a:srgbClr val="FFFF00"/>
                </a:solidFill>
              </a:rPr>
            </a:br>
            <a:r>
              <a:rPr lang="en-GB" dirty="0">
                <a:solidFill>
                  <a:srgbClr val="FFFF00"/>
                </a:solidFill>
              </a:rPr>
              <a:t>in a café </a:t>
            </a:r>
            <a:br>
              <a:rPr lang="en-GB" dirty="0">
                <a:solidFill>
                  <a:srgbClr val="FFFF00"/>
                </a:solidFill>
              </a:rPr>
            </a:br>
            <a:r>
              <a:rPr lang="en-GB" dirty="0">
                <a:solidFill>
                  <a:srgbClr val="FFFF00"/>
                </a:solidFill>
              </a:rPr>
              <a:t>in prison </a:t>
            </a:r>
            <a:br>
              <a:rPr lang="en-GB" dirty="0">
                <a:solidFill>
                  <a:srgbClr val="FFFF00"/>
                </a:solidFill>
              </a:rPr>
            </a:br>
            <a:r>
              <a:rPr lang="en-GB" dirty="0">
                <a:solidFill>
                  <a:srgbClr val="FFFF00"/>
                </a:solidFill>
              </a:rPr>
              <a:t>beside hospital beds …………………</a:t>
            </a:r>
            <a:br>
              <a:rPr lang="en-GB" sz="4000" b="1" dirty="0">
                <a:solidFill>
                  <a:srgbClr val="FFFF00"/>
                </a:solidFill>
              </a:rPr>
            </a:br>
            <a:br>
              <a:rPr lang="en-GB" sz="4000" b="1" dirty="0"/>
            </a:br>
            <a:endParaRPr lang="en-GB" sz="4000" b="1" dirty="0"/>
          </a:p>
        </p:txBody>
      </p:sp>
      <p:pic>
        <p:nvPicPr>
          <p:cNvPr id="4100" name="Picture 4" descr="Image result for sharing a m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8292" y="4447307"/>
            <a:ext cx="2867892" cy="215091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two people agape fe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5530" y="1432644"/>
            <a:ext cx="3256708" cy="221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383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027" y="322118"/>
            <a:ext cx="11575473" cy="6192982"/>
          </a:xfrm>
        </p:spPr>
        <p:txBody>
          <a:bodyPr>
            <a:normAutofit fontScale="90000"/>
          </a:bodyPr>
          <a:lstStyle/>
          <a:p>
            <a:r>
              <a:rPr lang="en-GB" sz="4400" b="1" dirty="0"/>
              <a:t>                              </a:t>
            </a:r>
            <a:r>
              <a:rPr lang="en-GB" sz="4400" b="1" dirty="0">
                <a:solidFill>
                  <a:srgbClr val="FFFF00"/>
                </a:solidFill>
              </a:rPr>
              <a:t>Hands</a:t>
            </a:r>
            <a:br>
              <a:rPr lang="en-GB" b="1" dirty="0">
                <a:solidFill>
                  <a:srgbClr val="FFFF00"/>
                </a:solidFill>
              </a:rPr>
            </a:br>
            <a:br>
              <a:rPr lang="en-GB" b="1" dirty="0">
                <a:solidFill>
                  <a:srgbClr val="FFFF00"/>
                </a:solidFill>
              </a:rPr>
            </a:br>
            <a:r>
              <a:rPr lang="en-GB" dirty="0">
                <a:solidFill>
                  <a:srgbClr val="FFFF00"/>
                </a:solidFill>
              </a:rPr>
              <a:t>1.</a:t>
            </a:r>
            <a:r>
              <a:rPr lang="en-GB" b="1" dirty="0">
                <a:solidFill>
                  <a:srgbClr val="FFFF00"/>
                </a:solidFill>
              </a:rPr>
              <a:t> </a:t>
            </a:r>
            <a:r>
              <a:rPr lang="en-GB" sz="3100" dirty="0">
                <a:solidFill>
                  <a:srgbClr val="FFFF00"/>
                </a:solidFill>
              </a:rPr>
              <a:t>when we stretch out hands to </a:t>
            </a:r>
            <a:br>
              <a:rPr lang="en-GB" sz="3100" dirty="0">
                <a:solidFill>
                  <a:srgbClr val="FFFF00"/>
                </a:solidFill>
              </a:rPr>
            </a:br>
            <a:r>
              <a:rPr lang="en-GB" sz="3100" dirty="0">
                <a:solidFill>
                  <a:srgbClr val="FFFF00"/>
                </a:solidFill>
              </a:rPr>
              <a:t>receive the bread and wine  </a:t>
            </a:r>
            <a:br>
              <a:rPr lang="en-GB" sz="3100" dirty="0">
                <a:solidFill>
                  <a:srgbClr val="FFFF00"/>
                </a:solidFill>
              </a:rPr>
            </a:br>
            <a:r>
              <a:rPr lang="en-GB" sz="3100" b="1" dirty="0"/>
              <a:t>we are all the same – </a:t>
            </a:r>
            <a:br>
              <a:rPr lang="en-GB" sz="3100" dirty="0">
                <a:solidFill>
                  <a:srgbClr val="FFFF00"/>
                </a:solidFill>
              </a:rPr>
            </a:br>
            <a:r>
              <a:rPr lang="en-GB" sz="3100" dirty="0">
                <a:solidFill>
                  <a:srgbClr val="FFFF00"/>
                </a:solidFill>
              </a:rPr>
              <a:t>sinners are transformed by grace </a:t>
            </a:r>
            <a:br>
              <a:rPr lang="en-GB" sz="3100" dirty="0">
                <a:solidFill>
                  <a:srgbClr val="FFFF00"/>
                </a:solidFill>
              </a:rPr>
            </a:br>
            <a:br>
              <a:rPr lang="en-GB" sz="3100" dirty="0">
                <a:solidFill>
                  <a:srgbClr val="FFFF00"/>
                </a:solidFill>
              </a:rPr>
            </a:br>
            <a:r>
              <a:rPr lang="en-GB" sz="3100" dirty="0">
                <a:solidFill>
                  <a:srgbClr val="FFFF00"/>
                </a:solidFill>
              </a:rPr>
              <a:t>2. </a:t>
            </a:r>
            <a:r>
              <a:rPr lang="en-GB" sz="3100" b="1" dirty="0"/>
              <a:t>Different Hands </a:t>
            </a:r>
            <a:r>
              <a:rPr lang="en-GB" sz="3100" dirty="0">
                <a:solidFill>
                  <a:srgbClr val="FFFF00"/>
                </a:solidFill>
              </a:rPr>
              <a:t>with arthritis, smooth skinned hands of children  the hands of those I find easy to love and the hands of those I feel challenged to love.</a:t>
            </a:r>
            <a:br>
              <a:rPr lang="en-GB" sz="3100" dirty="0">
                <a:solidFill>
                  <a:srgbClr val="FFFF00"/>
                </a:solidFill>
              </a:rPr>
            </a:br>
            <a:r>
              <a:rPr lang="en-GB" sz="3100" dirty="0">
                <a:solidFill>
                  <a:srgbClr val="FFFF00"/>
                </a:solidFill>
              </a:rPr>
              <a:t> </a:t>
            </a:r>
            <a:br>
              <a:rPr lang="en-GB" sz="3100" dirty="0">
                <a:solidFill>
                  <a:srgbClr val="FFFF00"/>
                </a:solidFill>
              </a:rPr>
            </a:br>
            <a:r>
              <a:rPr lang="en-GB" sz="3100" dirty="0">
                <a:solidFill>
                  <a:srgbClr val="FFFF00"/>
                </a:solidFill>
              </a:rPr>
              <a:t>3. black hands, white hands,  eager hands, hesitant hands</a:t>
            </a:r>
            <a:br>
              <a:rPr lang="en-GB" sz="3100" dirty="0">
                <a:solidFill>
                  <a:srgbClr val="FFFF00"/>
                </a:solidFill>
              </a:rPr>
            </a:br>
            <a:r>
              <a:rPr lang="en-GB" sz="3100" dirty="0">
                <a:solidFill>
                  <a:srgbClr val="FFFF00"/>
                </a:solidFill>
              </a:rPr>
              <a:t>troubled hands, shaking hands, yet all are </a:t>
            </a:r>
            <a:r>
              <a:rPr lang="en-GB" sz="3100" b="1" dirty="0"/>
              <a:t>open hands  </a:t>
            </a:r>
            <a:br>
              <a:rPr lang="en-GB" b="1" dirty="0">
                <a:solidFill>
                  <a:srgbClr val="FFFF00"/>
                </a:solidFill>
              </a:rPr>
            </a:br>
            <a:endParaRPr lang="en-GB" b="1" dirty="0">
              <a:solidFill>
                <a:srgbClr val="FFFF00"/>
              </a:solidFill>
            </a:endParaRPr>
          </a:p>
        </p:txBody>
      </p:sp>
      <p:pic>
        <p:nvPicPr>
          <p:cNvPr id="5122" name="Picture 2" descr="Image result for different ha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8820" y="322118"/>
            <a:ext cx="438150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2622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893618"/>
            <a:ext cx="10714615" cy="5611091"/>
          </a:xfrm>
        </p:spPr>
        <p:txBody>
          <a:bodyPr>
            <a:normAutofit fontScale="90000"/>
          </a:bodyPr>
          <a:lstStyle/>
          <a:p>
            <a:r>
              <a:rPr lang="en-GB" b="1" dirty="0">
                <a:solidFill>
                  <a:srgbClr val="FFFF00"/>
                </a:solidFill>
              </a:rPr>
              <a:t>Gift to share for all people </a:t>
            </a:r>
            <a:br>
              <a:rPr lang="en-GB" b="1" dirty="0"/>
            </a:br>
            <a:br>
              <a:rPr lang="en-GB" b="1" dirty="0"/>
            </a:br>
            <a:r>
              <a:rPr lang="en-GB" dirty="0"/>
              <a:t> </a:t>
            </a:r>
            <a:br>
              <a:rPr lang="en-GB" dirty="0"/>
            </a:br>
            <a:r>
              <a:rPr lang="en-GB" dirty="0">
                <a:solidFill>
                  <a:srgbClr val="FFFF00"/>
                </a:solidFill>
              </a:rPr>
              <a:t>1.</a:t>
            </a:r>
            <a:r>
              <a:rPr lang="en-GB" dirty="0"/>
              <a:t> </a:t>
            </a:r>
            <a:r>
              <a:rPr lang="en-GB" b="1" dirty="0"/>
              <a:t>the Open table</a:t>
            </a:r>
            <a:r>
              <a:rPr lang="en-GB" dirty="0"/>
              <a:t>, </a:t>
            </a:r>
            <a:r>
              <a:rPr lang="en-GB" dirty="0">
                <a:solidFill>
                  <a:srgbClr val="FFFF00"/>
                </a:solidFill>
              </a:rPr>
              <a:t>A sign of a </a:t>
            </a:r>
            <a:br>
              <a:rPr lang="en-GB" dirty="0">
                <a:solidFill>
                  <a:srgbClr val="FFFF00"/>
                </a:solidFill>
              </a:rPr>
            </a:br>
            <a:r>
              <a:rPr lang="en-GB" dirty="0">
                <a:solidFill>
                  <a:srgbClr val="FFFF00"/>
                </a:solidFill>
              </a:rPr>
              <a:t>  inclusive community</a:t>
            </a:r>
            <a:r>
              <a:rPr lang="en-GB" b="1" dirty="0"/>
              <a:t> </a:t>
            </a:r>
            <a:br>
              <a:rPr lang="en-GB" dirty="0">
                <a:solidFill>
                  <a:srgbClr val="FFFF00"/>
                </a:solidFill>
              </a:rPr>
            </a:br>
            <a:br>
              <a:rPr lang="en-GB" dirty="0">
                <a:solidFill>
                  <a:srgbClr val="FFFF00"/>
                </a:solidFill>
              </a:rPr>
            </a:br>
            <a:r>
              <a:rPr lang="en-GB" dirty="0">
                <a:solidFill>
                  <a:srgbClr val="FFFF00"/>
                </a:solidFill>
              </a:rPr>
              <a:t>2. a symbolic sign of </a:t>
            </a:r>
            <a:br>
              <a:rPr lang="en-GB" dirty="0">
                <a:solidFill>
                  <a:srgbClr val="FFFF00"/>
                </a:solidFill>
              </a:rPr>
            </a:br>
            <a:r>
              <a:rPr lang="en-GB" dirty="0">
                <a:solidFill>
                  <a:srgbClr val="FFFF00"/>
                </a:solidFill>
              </a:rPr>
              <a:t>    </a:t>
            </a:r>
            <a:r>
              <a:rPr lang="en-GB" b="1" dirty="0"/>
              <a:t>selfishness being overcome by grace </a:t>
            </a:r>
            <a:br>
              <a:rPr lang="en-GB" b="1" dirty="0"/>
            </a:br>
            <a:br>
              <a:rPr lang="en-GB" b="1" dirty="0"/>
            </a:br>
            <a:r>
              <a:rPr lang="en-GB" dirty="0">
                <a:solidFill>
                  <a:srgbClr val="FFFF00"/>
                </a:solidFill>
              </a:rPr>
              <a:t>3. An awareness that the shared gift needs    </a:t>
            </a:r>
            <a:br>
              <a:rPr lang="en-GB" dirty="0">
                <a:solidFill>
                  <a:srgbClr val="FFFF00"/>
                </a:solidFill>
              </a:rPr>
            </a:br>
            <a:r>
              <a:rPr lang="en-GB" dirty="0">
                <a:solidFill>
                  <a:srgbClr val="FFFF00"/>
                </a:solidFill>
              </a:rPr>
              <a:t>    to be </a:t>
            </a:r>
            <a:r>
              <a:rPr lang="en-GB" b="1" dirty="0"/>
              <a:t>adapted to include all people </a:t>
            </a:r>
            <a:br>
              <a:rPr lang="en-GB" dirty="0"/>
            </a:br>
            <a:endParaRPr lang="en-GB" dirty="0"/>
          </a:p>
        </p:txBody>
      </p:sp>
      <p:pic>
        <p:nvPicPr>
          <p:cNvPr id="6146" name="Picture 2" descr="Image result for communion as shar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0168" y="221650"/>
            <a:ext cx="4296477" cy="3222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102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409" y="457199"/>
            <a:ext cx="4696691" cy="5953991"/>
          </a:xfrm>
        </p:spPr>
        <p:txBody>
          <a:bodyPr>
            <a:normAutofit fontScale="90000"/>
          </a:bodyPr>
          <a:lstStyle/>
          <a:p>
            <a:r>
              <a:rPr lang="en-GB" b="1" dirty="0"/>
              <a:t>                                </a:t>
            </a:r>
            <a:br>
              <a:rPr lang="en-GB" b="1" dirty="0"/>
            </a:br>
            <a:r>
              <a:rPr lang="en-GB" dirty="0">
                <a:solidFill>
                  <a:srgbClr val="FFFF00"/>
                </a:solidFill>
              </a:rPr>
              <a:t>1.</a:t>
            </a:r>
            <a:r>
              <a:rPr lang="en-GB" b="1" dirty="0">
                <a:solidFill>
                  <a:srgbClr val="FFFF00"/>
                </a:solidFill>
              </a:rPr>
              <a:t> </a:t>
            </a:r>
            <a:r>
              <a:rPr lang="en-GB" dirty="0">
                <a:solidFill>
                  <a:srgbClr val="FFFF00"/>
                </a:solidFill>
              </a:rPr>
              <a:t>inviting </a:t>
            </a:r>
            <a:r>
              <a:rPr lang="en-GB" b="1" dirty="0"/>
              <a:t>‘breaking   of bread networks’ </a:t>
            </a:r>
            <a:r>
              <a:rPr lang="en-GB" dirty="0">
                <a:solidFill>
                  <a:srgbClr val="FFFF00"/>
                </a:solidFill>
              </a:rPr>
              <a:t>in own communities </a:t>
            </a:r>
            <a:br>
              <a:rPr lang="en-GB" dirty="0">
                <a:solidFill>
                  <a:srgbClr val="FFFF00"/>
                </a:solidFill>
              </a:rPr>
            </a:br>
            <a:br>
              <a:rPr lang="en-GB" dirty="0">
                <a:solidFill>
                  <a:srgbClr val="FFFF00"/>
                </a:solidFill>
              </a:rPr>
            </a:br>
            <a:r>
              <a:rPr lang="en-GB" dirty="0">
                <a:solidFill>
                  <a:srgbClr val="FFFF00"/>
                </a:solidFill>
              </a:rPr>
              <a:t>2.</a:t>
            </a:r>
            <a:r>
              <a:rPr lang="en-GB" b="1" dirty="0">
                <a:solidFill>
                  <a:srgbClr val="FFFF00"/>
                </a:solidFill>
              </a:rPr>
              <a:t> </a:t>
            </a:r>
            <a:r>
              <a:rPr lang="en-GB" dirty="0">
                <a:solidFill>
                  <a:srgbClr val="FFFF00"/>
                </a:solidFill>
              </a:rPr>
              <a:t>a </a:t>
            </a:r>
            <a:r>
              <a:rPr lang="en-GB" b="1" dirty="0"/>
              <a:t>pastoral act </a:t>
            </a:r>
            <a:r>
              <a:rPr lang="en-GB" dirty="0">
                <a:solidFill>
                  <a:srgbClr val="FFFF00"/>
                </a:solidFill>
              </a:rPr>
              <a:t>for </a:t>
            </a:r>
            <a:br>
              <a:rPr lang="en-GB" dirty="0">
                <a:solidFill>
                  <a:srgbClr val="FFFF00"/>
                </a:solidFill>
              </a:rPr>
            </a:br>
            <a:r>
              <a:rPr lang="en-GB" dirty="0">
                <a:solidFill>
                  <a:srgbClr val="FFFF00"/>
                </a:solidFill>
              </a:rPr>
              <a:t>all disciples to all be involved in</a:t>
            </a:r>
            <a:br>
              <a:rPr lang="en-GB" dirty="0">
                <a:solidFill>
                  <a:srgbClr val="FFFF00"/>
                </a:solidFill>
              </a:rPr>
            </a:br>
            <a:br>
              <a:rPr lang="en-GB" dirty="0">
                <a:solidFill>
                  <a:srgbClr val="FFFF00"/>
                </a:solidFill>
              </a:rPr>
            </a:br>
            <a:r>
              <a:rPr lang="en-GB" dirty="0">
                <a:solidFill>
                  <a:srgbClr val="FFFF00"/>
                </a:solidFill>
              </a:rPr>
              <a:t>3.</a:t>
            </a:r>
            <a:r>
              <a:rPr lang="en-GB" b="1" dirty="0">
                <a:solidFill>
                  <a:srgbClr val="FFFF00"/>
                </a:solidFill>
              </a:rPr>
              <a:t> </a:t>
            </a:r>
            <a:r>
              <a:rPr lang="en-GB" dirty="0">
                <a:solidFill>
                  <a:srgbClr val="FFFF00"/>
                </a:solidFill>
              </a:rPr>
              <a:t>small </a:t>
            </a:r>
            <a:r>
              <a:rPr lang="en-GB" b="1" dirty="0"/>
              <a:t>missional</a:t>
            </a:r>
            <a:r>
              <a:rPr lang="en-GB" dirty="0">
                <a:solidFill>
                  <a:srgbClr val="FFFF00"/>
                </a:solidFill>
              </a:rPr>
              <a:t> communities </a:t>
            </a:r>
            <a:br>
              <a:rPr lang="en-GB" dirty="0">
                <a:solidFill>
                  <a:srgbClr val="FFFF00"/>
                </a:solidFill>
              </a:rPr>
            </a:br>
            <a:r>
              <a:rPr lang="en-GB" dirty="0">
                <a:solidFill>
                  <a:srgbClr val="FFFF00"/>
                </a:solidFill>
              </a:rPr>
              <a:t>around ‘breaking bread’   </a:t>
            </a:r>
          </a:p>
        </p:txBody>
      </p:sp>
      <p:sp>
        <p:nvSpPr>
          <p:cNvPr id="4" name="Text Placeholder 3"/>
          <p:cNvSpPr>
            <a:spLocks noGrp="1"/>
          </p:cNvSpPr>
          <p:nvPr>
            <p:ph type="body" idx="1"/>
          </p:nvPr>
        </p:nvSpPr>
        <p:spPr>
          <a:xfrm>
            <a:off x="6123227" y="1018311"/>
            <a:ext cx="5036609" cy="1132609"/>
          </a:xfrm>
        </p:spPr>
        <p:txBody>
          <a:bodyPr/>
          <a:lstStyle/>
          <a:p>
            <a:r>
              <a:rPr lang="en-GB" dirty="0">
                <a:solidFill>
                  <a:srgbClr val="FFFF00"/>
                </a:solidFill>
              </a:rPr>
              <a:t>             </a:t>
            </a:r>
            <a:r>
              <a:rPr lang="en-GB" sz="2400" b="1" dirty="0">
                <a:solidFill>
                  <a:srgbClr val="FFFF00"/>
                </a:solidFill>
              </a:rPr>
              <a:t>SIMPLE AND TRANSFERABLE  </a:t>
            </a:r>
          </a:p>
        </p:txBody>
      </p:sp>
      <p:pic>
        <p:nvPicPr>
          <p:cNvPr id="7170" name="Picture 2" descr="https://charlestinsley.files.wordpress.com/2015/09/pain_pour_to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7363" y="2150920"/>
            <a:ext cx="5829782" cy="4010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271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118" y="270164"/>
            <a:ext cx="11461173" cy="6348845"/>
          </a:xfrm>
        </p:spPr>
        <p:txBody>
          <a:bodyPr>
            <a:normAutofit/>
          </a:bodyPr>
          <a:lstStyle/>
          <a:p>
            <a:r>
              <a:rPr lang="en-GB" sz="4000" b="1" dirty="0">
                <a:solidFill>
                  <a:srgbClr val="FFFF00"/>
                </a:solidFill>
              </a:rPr>
              <a:t>Sacramental</a:t>
            </a:r>
            <a:br>
              <a:rPr lang="en-GB" dirty="0"/>
            </a:br>
            <a:br>
              <a:rPr lang="en-GB" dirty="0"/>
            </a:br>
            <a:br>
              <a:rPr lang="en-GB" dirty="0"/>
            </a:br>
            <a:br>
              <a:rPr lang="en-GB" dirty="0"/>
            </a:br>
            <a:r>
              <a:rPr lang="en-GB" dirty="0">
                <a:solidFill>
                  <a:srgbClr val="FFFF00"/>
                </a:solidFill>
              </a:rPr>
              <a:t>1. the </a:t>
            </a:r>
            <a:r>
              <a:rPr lang="en-GB" b="1" dirty="0"/>
              <a:t>visible SIGN OF AN Invisible God</a:t>
            </a:r>
            <a:r>
              <a:rPr lang="en-GB" dirty="0">
                <a:solidFill>
                  <a:srgbClr val="FFFF00"/>
                </a:solidFill>
              </a:rPr>
              <a:t>; a sacred symbol of God’s life giving love </a:t>
            </a:r>
            <a:br>
              <a:rPr lang="en-GB" dirty="0">
                <a:solidFill>
                  <a:srgbClr val="FFFF00"/>
                </a:solidFill>
              </a:rPr>
            </a:br>
            <a:br>
              <a:rPr lang="en-GB" dirty="0">
                <a:solidFill>
                  <a:srgbClr val="FFFF00"/>
                </a:solidFill>
              </a:rPr>
            </a:br>
            <a:r>
              <a:rPr lang="en-GB" dirty="0"/>
              <a:t>‘</a:t>
            </a:r>
            <a:r>
              <a:rPr lang="en-GB" i="1" dirty="0"/>
              <a:t>We become what we share, and what we share represents what we are, a blessed, broken, thankful and shared people’ </a:t>
            </a:r>
          </a:p>
        </p:txBody>
      </p:sp>
      <p:pic>
        <p:nvPicPr>
          <p:cNvPr id="8194" name="Picture 2" descr="Image result for communion as sha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4848" y="270164"/>
            <a:ext cx="3810000" cy="241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46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expressions1-08-somewhereel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037" y="0"/>
            <a:ext cx="12252037" cy="6380018"/>
          </a:xfrm>
          <a:prstGeom prst="rect">
            <a:avLst/>
          </a:prstGeom>
        </p:spPr>
      </p:pic>
    </p:spTree>
    <p:extLst>
      <p:ext uri="{BB962C8B-B14F-4D97-AF65-F5344CB8AC3E}">
        <p14:creationId xmlns:p14="http://schemas.microsoft.com/office/powerpoint/2010/main" val="6610593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519546"/>
            <a:ext cx="10735397" cy="5474854"/>
          </a:xfrm>
        </p:spPr>
        <p:txBody>
          <a:bodyPr>
            <a:normAutofit fontScale="90000"/>
          </a:bodyPr>
          <a:lstStyle/>
          <a:p>
            <a:pPr algn="ctr"/>
            <a:r>
              <a:rPr lang="en-GB" dirty="0"/>
              <a:t>Pastorally ‘breaking bread’ serves many purposes </a:t>
            </a:r>
            <a:br>
              <a:rPr lang="en-GB" dirty="0"/>
            </a:br>
            <a:br>
              <a:rPr lang="en-GB" dirty="0"/>
            </a:br>
            <a:r>
              <a:rPr lang="en-GB" b="1" dirty="0">
                <a:solidFill>
                  <a:srgbClr val="FFFF00"/>
                </a:solidFill>
              </a:rPr>
              <a:t>deepens devotions </a:t>
            </a:r>
            <a:br>
              <a:rPr lang="en-GB" b="1" dirty="0">
                <a:solidFill>
                  <a:srgbClr val="FFFF00"/>
                </a:solidFill>
              </a:rPr>
            </a:br>
            <a:r>
              <a:rPr lang="en-GB" b="1" dirty="0">
                <a:solidFill>
                  <a:srgbClr val="FFFF00"/>
                </a:solidFill>
              </a:rPr>
              <a:t>nourishes the soul</a:t>
            </a:r>
            <a:br>
              <a:rPr lang="en-GB" b="1" dirty="0">
                <a:solidFill>
                  <a:srgbClr val="FFFF00"/>
                </a:solidFill>
              </a:rPr>
            </a:br>
            <a:r>
              <a:rPr lang="en-GB" b="1" dirty="0">
                <a:solidFill>
                  <a:srgbClr val="FFFF00"/>
                </a:solidFill>
              </a:rPr>
              <a:t>renews</a:t>
            </a:r>
            <a:br>
              <a:rPr lang="en-GB" b="1" dirty="0">
                <a:solidFill>
                  <a:srgbClr val="FFFF00"/>
                </a:solidFill>
              </a:rPr>
            </a:br>
            <a:r>
              <a:rPr lang="en-GB" b="1" dirty="0">
                <a:solidFill>
                  <a:srgbClr val="FFFF00"/>
                </a:solidFill>
              </a:rPr>
              <a:t>transforms </a:t>
            </a:r>
            <a:br>
              <a:rPr lang="en-GB" b="1" dirty="0">
                <a:solidFill>
                  <a:srgbClr val="FFFF00"/>
                </a:solidFill>
              </a:rPr>
            </a:br>
            <a:r>
              <a:rPr lang="en-GB" b="1" dirty="0">
                <a:solidFill>
                  <a:srgbClr val="FFFF00"/>
                </a:solidFill>
              </a:rPr>
              <a:t>refreshes  </a:t>
            </a:r>
            <a:br>
              <a:rPr lang="en-GB" b="1" dirty="0">
                <a:solidFill>
                  <a:srgbClr val="FFFF00"/>
                </a:solidFill>
              </a:rPr>
            </a:br>
            <a:r>
              <a:rPr lang="en-GB" b="1" dirty="0">
                <a:solidFill>
                  <a:srgbClr val="FFFF00"/>
                </a:solidFill>
              </a:rPr>
              <a:t>heals </a:t>
            </a:r>
            <a:br>
              <a:rPr lang="en-GB" b="1" dirty="0">
                <a:solidFill>
                  <a:srgbClr val="FFFF00"/>
                </a:solidFill>
              </a:rPr>
            </a:br>
            <a:r>
              <a:rPr lang="en-GB" b="1" dirty="0">
                <a:solidFill>
                  <a:srgbClr val="FFFF00"/>
                </a:solidFill>
              </a:rPr>
              <a:t>humbles </a:t>
            </a:r>
            <a:br>
              <a:rPr lang="en-GB" b="1" dirty="0">
                <a:solidFill>
                  <a:srgbClr val="FFFF00"/>
                </a:solidFill>
              </a:rPr>
            </a:br>
            <a:r>
              <a:rPr lang="en-GB" b="1" dirty="0">
                <a:solidFill>
                  <a:srgbClr val="FFFF00"/>
                </a:solidFill>
              </a:rPr>
              <a:t>unites </a:t>
            </a:r>
          </a:p>
        </p:txBody>
      </p:sp>
      <p:pic>
        <p:nvPicPr>
          <p:cNvPr id="9218" name="Picture 2" descr="Image result for communion as sha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551" y="4131671"/>
            <a:ext cx="3618724" cy="242454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222" name="Picture 6" descr="Image result for communion with homel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8856" y="4055615"/>
            <a:ext cx="3642412" cy="250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274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336" y="457200"/>
            <a:ext cx="11544300" cy="5995555"/>
          </a:xfrm>
        </p:spPr>
        <p:txBody>
          <a:bodyPr>
            <a:normAutofit fontScale="90000"/>
          </a:bodyPr>
          <a:lstStyle/>
          <a:p>
            <a:r>
              <a:rPr lang="en-GB" b="1" dirty="0">
                <a:solidFill>
                  <a:srgbClr val="FFFF00"/>
                </a:solidFill>
              </a:rPr>
              <a:t>Questions for consideration  </a:t>
            </a:r>
            <a:br>
              <a:rPr lang="en-GB" sz="2000" b="1" dirty="0">
                <a:solidFill>
                  <a:srgbClr val="FFFF00"/>
                </a:solidFill>
              </a:rPr>
            </a:br>
            <a:br>
              <a:rPr lang="en-GB" sz="2000" b="1" dirty="0">
                <a:solidFill>
                  <a:srgbClr val="FFFF00"/>
                </a:solidFill>
              </a:rPr>
            </a:br>
            <a:r>
              <a:rPr lang="en-GB" dirty="0"/>
              <a:t>1. </a:t>
            </a:r>
            <a:r>
              <a:rPr lang="en-GB" sz="3200" dirty="0"/>
              <a:t>why have we made something Jesus deliberately made so simple and so transferable, so complicated? </a:t>
            </a:r>
            <a:br>
              <a:rPr lang="en-GB" sz="1800" dirty="0"/>
            </a:br>
            <a:br>
              <a:rPr lang="en-GB" dirty="0"/>
            </a:br>
            <a:r>
              <a:rPr lang="en-GB" dirty="0"/>
              <a:t>2. </a:t>
            </a:r>
            <a:r>
              <a:rPr lang="en-GB" sz="3200" dirty="0"/>
              <a:t>Could we celebrate the breaking of bread outside by the roadside, or park, or somewhere else in </a:t>
            </a:r>
            <a:r>
              <a:rPr lang="en-GB" sz="3200" dirty="0" err="1"/>
              <a:t>BeaconHill</a:t>
            </a:r>
            <a:r>
              <a:rPr lang="en-GB" sz="3200" dirty="0"/>
              <a:t>?  </a:t>
            </a:r>
            <a:br>
              <a:rPr lang="en-GB" sz="2000" dirty="0"/>
            </a:br>
            <a:br>
              <a:rPr lang="en-GB" sz="3200" dirty="0"/>
            </a:br>
            <a:r>
              <a:rPr lang="en-GB" sz="3200" dirty="0"/>
              <a:t>3. how can we be truly inclusive in breaking bread? </a:t>
            </a:r>
            <a:br>
              <a:rPr lang="en-GB" sz="2000" dirty="0"/>
            </a:br>
            <a:br>
              <a:rPr lang="en-GB" sz="3200" dirty="0"/>
            </a:br>
            <a:r>
              <a:rPr lang="en-GB" sz="3200" dirty="0"/>
              <a:t>4. How is bread broken in other areas of the world? </a:t>
            </a:r>
            <a:br>
              <a:rPr lang="en-GB" sz="3200" dirty="0"/>
            </a:br>
            <a:endParaRPr lang="en-GB" sz="3200" dirty="0"/>
          </a:p>
        </p:txBody>
      </p:sp>
      <p:pic>
        <p:nvPicPr>
          <p:cNvPr id="4" name="Picture 3" descr="Image result for breaking of brea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5208" y="5549155"/>
            <a:ext cx="1686791" cy="1213342"/>
          </a:xfrm>
          <a:prstGeom prst="rect">
            <a:avLst/>
          </a:prstGeom>
          <a:ln>
            <a:noFill/>
          </a:ln>
          <a:effectLst>
            <a:softEdge rad="112500"/>
          </a:effectLst>
        </p:spPr>
      </p:pic>
    </p:spTree>
    <p:extLst>
      <p:ext uri="{BB962C8B-B14F-4D97-AF65-F5344CB8AC3E}">
        <p14:creationId xmlns:p14="http://schemas.microsoft.com/office/powerpoint/2010/main" val="78239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7726" y="4487332"/>
            <a:ext cx="6620885" cy="1507067"/>
          </a:xfrm>
        </p:spPr>
        <p:txBody>
          <a:bodyPr/>
          <a:lstStyle/>
          <a:p>
            <a:endParaRPr lang="en-GB" dirty="0"/>
          </a:p>
        </p:txBody>
      </p:sp>
      <p:pic>
        <p:nvPicPr>
          <p:cNvPr id="10242" name="Picture 2" descr="Image result for communion with homel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292317"/>
            <a:ext cx="8433665" cy="6325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682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5244" y="1693718"/>
            <a:ext cx="11596255" cy="5006024"/>
          </a:xfrm>
        </p:spPr>
        <p:txBody>
          <a:bodyPr>
            <a:normAutofit fontScale="90000"/>
          </a:bodyPr>
          <a:lstStyle/>
          <a:p>
            <a:br>
              <a:rPr lang="en-GB" sz="4000" b="1" dirty="0">
                <a:solidFill>
                  <a:srgbClr val="FFFF00"/>
                </a:solidFill>
              </a:rPr>
            </a:br>
            <a:r>
              <a:rPr lang="en-GB" sz="4000" b="1" dirty="0">
                <a:solidFill>
                  <a:srgbClr val="FFFF00"/>
                </a:solidFill>
              </a:rPr>
              <a:t>Call to worship </a:t>
            </a:r>
            <a:br>
              <a:rPr lang="en-GB" sz="4000" b="1" dirty="0">
                <a:solidFill>
                  <a:srgbClr val="FFFF00"/>
                </a:solidFill>
              </a:rPr>
            </a:br>
            <a:r>
              <a:rPr lang="en-GB" sz="4000" b="1" dirty="0">
                <a:solidFill>
                  <a:srgbClr val="FFFF00"/>
                </a:solidFill>
              </a:rPr>
              <a:t>     </a:t>
            </a:r>
            <a:r>
              <a:rPr lang="en-GB" dirty="0"/>
              <a:t>Come and worship, come and worship </a:t>
            </a:r>
            <a:br>
              <a:rPr lang="en-GB" dirty="0"/>
            </a:br>
            <a:r>
              <a:rPr lang="en-GB" dirty="0"/>
              <a:t>      Praise our God, Praise our God </a:t>
            </a:r>
            <a:br>
              <a:rPr lang="en-GB" dirty="0"/>
            </a:br>
            <a:r>
              <a:rPr lang="en-GB" dirty="0"/>
              <a:t>      Let us join and sing, Let us join and sing </a:t>
            </a:r>
            <a:br>
              <a:rPr lang="en-GB" dirty="0"/>
            </a:br>
            <a:r>
              <a:rPr lang="en-GB" dirty="0"/>
              <a:t>      God is Love, God is Love </a:t>
            </a:r>
            <a:r>
              <a:rPr lang="en-GB" b="1" dirty="0"/>
              <a:t>                                                                                                                                                </a:t>
            </a:r>
            <a:br>
              <a:rPr lang="en-GB" b="1" dirty="0"/>
            </a:br>
            <a:r>
              <a:rPr lang="en-GB" b="1" dirty="0"/>
              <a:t>                                                                                     </a:t>
            </a:r>
            <a:r>
              <a:rPr lang="en-GB" sz="1300" b="1" dirty="0"/>
              <a:t>©Ruth Dillon 2017 </a:t>
            </a:r>
            <a:br>
              <a:rPr lang="en-GB" sz="1300" dirty="0"/>
            </a:br>
            <a:r>
              <a:rPr lang="en-GB" sz="1300" b="1" dirty="0"/>
              <a:t>                                                                                                                                                                                                                               Tune Freres Jacques </a:t>
            </a:r>
            <a:br>
              <a:rPr lang="en-GB" dirty="0"/>
            </a:br>
            <a:r>
              <a:rPr lang="en-GB" sz="4000" b="1" dirty="0">
                <a:solidFill>
                  <a:srgbClr val="FFFF00"/>
                </a:solidFill>
              </a:rPr>
              <a:t>Hymn </a:t>
            </a:r>
            <a:r>
              <a:rPr lang="en-GB" sz="4000" i="1" dirty="0"/>
              <a:t>What shall our greeting be ?</a:t>
            </a:r>
            <a:br>
              <a:rPr lang="en-GB" sz="4000" b="1" i="1" dirty="0"/>
            </a:br>
            <a:br>
              <a:rPr lang="en-GB" sz="4000" i="1" dirty="0"/>
            </a:br>
            <a:r>
              <a:rPr lang="en-GB" sz="4000" b="1" i="1" dirty="0">
                <a:solidFill>
                  <a:srgbClr val="FFFF00"/>
                </a:solidFill>
              </a:rPr>
              <a:t>opening prayers and the </a:t>
            </a:r>
            <a:r>
              <a:rPr lang="en-GB" sz="4000" b="1" dirty="0">
                <a:solidFill>
                  <a:srgbClr val="FFFF00"/>
                </a:solidFill>
              </a:rPr>
              <a:t>Lords Prayer</a:t>
            </a:r>
            <a:br>
              <a:rPr lang="en-GB" sz="4000" b="1" dirty="0">
                <a:solidFill>
                  <a:srgbClr val="FFFF00"/>
                </a:solidFill>
              </a:rPr>
            </a:br>
            <a:br>
              <a:rPr lang="en-GB" sz="4000" b="1" dirty="0">
                <a:solidFill>
                  <a:srgbClr val="FFFF00"/>
                </a:solidFill>
              </a:rPr>
            </a:br>
            <a:r>
              <a:rPr lang="en-GB" sz="4000" b="1" dirty="0">
                <a:solidFill>
                  <a:srgbClr val="FFFF00"/>
                </a:solidFill>
              </a:rPr>
              <a:t>Reading       acts 2 :37-47</a:t>
            </a:r>
            <a:br>
              <a:rPr lang="en-GB" sz="4000" b="1" dirty="0">
                <a:solidFill>
                  <a:srgbClr val="FFFF00"/>
                </a:solidFill>
              </a:rPr>
            </a:br>
            <a:br>
              <a:rPr lang="en-GB" sz="4000" b="1" dirty="0">
                <a:solidFill>
                  <a:srgbClr val="FFFF00"/>
                </a:solidFill>
              </a:rPr>
            </a:br>
            <a:br>
              <a:rPr lang="en-GB" b="1" dirty="0">
                <a:latin typeface="Algerian" panose="04020705040A02060702" pitchFamily="82" charset="0"/>
              </a:rPr>
            </a:br>
            <a:br>
              <a:rPr lang="en-GB" b="1" dirty="0">
                <a:latin typeface="Algerian" panose="04020705040A02060702" pitchFamily="82" charset="0"/>
              </a:rPr>
            </a:br>
            <a:r>
              <a:rPr lang="en-GB" b="1" dirty="0">
                <a:latin typeface="Algerian" panose="04020705040A02060702" pitchFamily="82" charset="0"/>
              </a:rPr>
              <a:t>   </a:t>
            </a:r>
            <a:endParaRPr lang="en-GB" sz="4800" b="1" i="1" dirty="0">
              <a:latin typeface="Algerian" panose="04020705040A02060702" pitchFamily="82" charset="0"/>
            </a:endParaRPr>
          </a:p>
        </p:txBody>
      </p:sp>
      <p:pic>
        <p:nvPicPr>
          <p:cNvPr id="4" name="Picture 3" descr="Image result for breaking of brea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1526" y="5413664"/>
            <a:ext cx="1686791" cy="1213342"/>
          </a:xfrm>
          <a:prstGeom prst="rect">
            <a:avLst/>
          </a:prstGeom>
          <a:ln>
            <a:noFill/>
          </a:ln>
          <a:effectLst>
            <a:softEdge rad="112500"/>
          </a:effectLst>
        </p:spPr>
      </p:pic>
    </p:spTree>
    <p:extLst>
      <p:ext uri="{BB962C8B-B14F-4D97-AF65-F5344CB8AC3E}">
        <p14:creationId xmlns:p14="http://schemas.microsoft.com/office/powerpoint/2010/main" val="3694164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3518" y="488373"/>
            <a:ext cx="11907982" cy="5672282"/>
          </a:xfrm>
        </p:spPr>
        <p:txBody>
          <a:bodyPr>
            <a:normAutofit/>
          </a:bodyPr>
          <a:lstStyle/>
          <a:p>
            <a:r>
              <a:rPr lang="en-GB" b="1" dirty="0">
                <a:solidFill>
                  <a:srgbClr val="FFFF00"/>
                </a:solidFill>
              </a:rPr>
              <a:t>Hymn</a:t>
            </a:r>
            <a:r>
              <a:rPr lang="en-GB" sz="3200" b="1" dirty="0"/>
              <a:t>…Spirit of God, thou art in the bread of heaven</a:t>
            </a:r>
            <a:br>
              <a:rPr lang="en-GB" sz="3200" dirty="0"/>
            </a:br>
            <a:br>
              <a:rPr lang="en-GB" b="1" dirty="0">
                <a:solidFill>
                  <a:srgbClr val="FFFF00"/>
                </a:solidFill>
              </a:rPr>
            </a:br>
            <a:r>
              <a:rPr lang="en-GB" b="1" dirty="0">
                <a:solidFill>
                  <a:srgbClr val="FFFF00"/>
                </a:solidFill>
              </a:rPr>
              <a:t>prayers of  intercession </a:t>
            </a:r>
            <a:br>
              <a:rPr lang="en-GB" b="1" dirty="0">
                <a:solidFill>
                  <a:srgbClr val="FFFF00"/>
                </a:solidFill>
              </a:rPr>
            </a:br>
            <a:br>
              <a:rPr lang="en-GB" b="1" dirty="0">
                <a:solidFill>
                  <a:srgbClr val="FFFF00"/>
                </a:solidFill>
              </a:rPr>
            </a:br>
            <a:r>
              <a:rPr lang="en-GB" b="1" dirty="0">
                <a:solidFill>
                  <a:srgbClr val="FFFF00"/>
                </a:solidFill>
              </a:rPr>
              <a:t>Hymn </a:t>
            </a:r>
            <a:r>
              <a:rPr lang="en-GB" b="1" dirty="0"/>
              <a:t>  </a:t>
            </a:r>
            <a:r>
              <a:rPr lang="en-GB" sz="3200" b="1" dirty="0"/>
              <a:t>RS 582 thanks be to God, whose church on earth </a:t>
            </a:r>
            <a:r>
              <a:rPr lang="en-GB" sz="3200" i="1" dirty="0"/>
              <a:t>  </a:t>
            </a:r>
            <a:br>
              <a:rPr lang="en-GB" sz="3200" b="1" dirty="0">
                <a:solidFill>
                  <a:srgbClr val="FFFF00"/>
                </a:solidFill>
              </a:rPr>
            </a:br>
            <a:br>
              <a:rPr lang="en-GB" b="1" dirty="0">
                <a:solidFill>
                  <a:srgbClr val="FFFF00"/>
                </a:solidFill>
              </a:rPr>
            </a:br>
            <a:r>
              <a:rPr lang="en-GB" b="1" dirty="0">
                <a:solidFill>
                  <a:srgbClr val="FFFF00"/>
                </a:solidFill>
              </a:rPr>
              <a:t>Closing prayer and blessing  </a:t>
            </a:r>
            <a:endParaRPr lang="en-GB" dirty="0"/>
          </a:p>
        </p:txBody>
      </p:sp>
      <p:pic>
        <p:nvPicPr>
          <p:cNvPr id="4" name="Picture 3" descr="Image result for breaking of brea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40192" y="4946073"/>
            <a:ext cx="2071254" cy="1628979"/>
          </a:xfrm>
          <a:prstGeom prst="rect">
            <a:avLst/>
          </a:prstGeom>
          <a:ln>
            <a:noFill/>
          </a:ln>
          <a:effectLst>
            <a:softEdge rad="112500"/>
          </a:effectLst>
        </p:spPr>
      </p:pic>
    </p:spTree>
    <p:extLst>
      <p:ext uri="{BB962C8B-B14F-4D97-AF65-F5344CB8AC3E}">
        <p14:creationId xmlns:p14="http://schemas.microsoft.com/office/powerpoint/2010/main" val="3651720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7091" y="685800"/>
            <a:ext cx="2845522" cy="2743200"/>
          </a:xfrm>
        </p:spPr>
        <p:txBody>
          <a:bodyPr/>
          <a:lstStyle/>
          <a:p>
            <a:br>
              <a:rPr lang="en-GB" dirty="0"/>
            </a:br>
            <a:br>
              <a:rPr lang="en-GB" dirty="0"/>
            </a:br>
            <a:endParaRPr lang="en-GB" dirty="0"/>
          </a:p>
        </p:txBody>
      </p:sp>
      <p:pic>
        <p:nvPicPr>
          <p:cNvPr id="3"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4344" y="497034"/>
            <a:ext cx="5883202" cy="184092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4">
            <a:extLst>
              <a:ext uri="{FF2B5EF4-FFF2-40B4-BE49-F238E27FC236}">
                <a16:creationId xmlns:a16="http://schemas.microsoft.com/office/drawing/2014/main" id="{9006201C-1703-4976-AD3E-4935A296E2EF}"/>
              </a:ext>
            </a:extLst>
          </p:cNvPr>
          <p:cNvSpPr txBox="1">
            <a:spLocks/>
          </p:cNvSpPr>
          <p:nvPr/>
        </p:nvSpPr>
        <p:spPr>
          <a:xfrm>
            <a:off x="486166" y="2881350"/>
            <a:ext cx="11401033" cy="3335483"/>
          </a:xfrm>
          <a:prstGeom prst="rect">
            <a:avLst/>
          </a:prstGeom>
        </p:spPr>
        <p:txBody>
          <a:bodyPr vert="horz" lIns="91440" tIns="45720" rIns="91440" bIns="45720" rtlCol="0" anchor="ctr">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fontAlgn="base">
              <a:spcAft>
                <a:spcPts val="0"/>
              </a:spcAft>
            </a:pPr>
            <a:r>
              <a:rPr lang="en-GB" sz="3600" dirty="0">
                <a:solidFill>
                  <a:schemeClr val="tx1"/>
                </a:solidFill>
                <a:latin typeface="Arial" panose="020B0604020202020204" pitchFamily="34" charset="0"/>
                <a:ea typeface="Times New Roman" panose="02020603050405020304" pitchFamily="18" charset="0"/>
              </a:rPr>
              <a:t>1.  Biblical teaching 				6.  Service</a:t>
            </a:r>
          </a:p>
          <a:p>
            <a:pPr fontAlgn="base">
              <a:spcAft>
                <a:spcPts val="0"/>
              </a:spcAft>
            </a:pPr>
            <a:r>
              <a:rPr lang="en-GB" sz="3600" dirty="0">
                <a:solidFill>
                  <a:schemeClr val="tx1"/>
                </a:solidFill>
                <a:latin typeface="Arial" panose="020B0604020202020204" pitchFamily="34" charset="0"/>
                <a:ea typeface="Times New Roman" panose="02020603050405020304" pitchFamily="18" charset="0"/>
              </a:rPr>
              <a:t>2.  Fellowship						7.  Eating together</a:t>
            </a:r>
          </a:p>
          <a:p>
            <a:pPr fontAlgn="base">
              <a:spcAft>
                <a:spcPts val="0"/>
              </a:spcAft>
            </a:pPr>
            <a:r>
              <a:rPr lang="en-GB" sz="3600" dirty="0">
                <a:solidFill>
                  <a:schemeClr val="tx1"/>
                </a:solidFill>
                <a:latin typeface="Arial" panose="020B0604020202020204" pitchFamily="34" charset="0"/>
                <a:ea typeface="Times New Roman" panose="02020603050405020304" pitchFamily="18" charset="0"/>
              </a:rPr>
              <a:t>3.  Breaking of bread			8.  Gladness and generosity</a:t>
            </a:r>
          </a:p>
          <a:p>
            <a:pPr fontAlgn="base">
              <a:spcAft>
                <a:spcPts val="0"/>
              </a:spcAft>
            </a:pPr>
            <a:r>
              <a:rPr lang="en-GB" sz="3600" dirty="0">
                <a:solidFill>
                  <a:schemeClr val="tx1"/>
                </a:solidFill>
                <a:latin typeface="Arial" panose="020B0604020202020204" pitchFamily="34" charset="0"/>
                <a:ea typeface="Times New Roman" panose="02020603050405020304" pitchFamily="18" charset="0"/>
              </a:rPr>
              <a:t>4.  Prayer								9.  Worship</a:t>
            </a:r>
          </a:p>
          <a:p>
            <a:pPr fontAlgn="base">
              <a:spcAft>
                <a:spcPts val="0"/>
              </a:spcAft>
            </a:pPr>
            <a:r>
              <a:rPr lang="en-GB" sz="3600" dirty="0">
                <a:solidFill>
                  <a:schemeClr val="tx1"/>
                </a:solidFill>
                <a:latin typeface="Arial" panose="020B0604020202020204" pitchFamily="34" charset="0"/>
                <a:ea typeface="Times New Roman" panose="02020603050405020304" pitchFamily="18" charset="0"/>
              </a:rPr>
              <a:t>5.  Giving								10. Making more disciples</a:t>
            </a:r>
            <a:endParaRPr lang="en-GB" sz="3600" dirty="0">
              <a:solidFill>
                <a:schemeClr val="tx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10483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467592"/>
            <a:ext cx="10662661" cy="6026726"/>
          </a:xfrm>
        </p:spPr>
        <p:txBody>
          <a:bodyPr>
            <a:normAutofit/>
          </a:bodyPr>
          <a:lstStyle/>
          <a:p>
            <a:r>
              <a:rPr lang="en-GB" sz="5400" b="1" i="1" dirty="0">
                <a:solidFill>
                  <a:srgbClr val="FFFF00"/>
                </a:solidFill>
              </a:rPr>
              <a:t>        ‘Breaking of bread’</a:t>
            </a:r>
            <a:br>
              <a:rPr lang="en-GB" sz="5400" b="1" i="1" dirty="0">
                <a:solidFill>
                  <a:srgbClr val="FFFF00"/>
                </a:solidFill>
              </a:rPr>
            </a:br>
            <a:br>
              <a:rPr lang="en-GB" sz="5400" b="1" i="1" dirty="0">
                <a:solidFill>
                  <a:srgbClr val="FFFF00"/>
                </a:solidFill>
              </a:rPr>
            </a:br>
            <a:r>
              <a:rPr lang="en-GB" sz="5400" b="1" i="1" dirty="0">
                <a:solidFill>
                  <a:srgbClr val="FFFF00"/>
                </a:solidFill>
              </a:rPr>
              <a:t> Question </a:t>
            </a:r>
            <a:br>
              <a:rPr lang="en-GB" sz="5400" b="1" i="1" dirty="0">
                <a:solidFill>
                  <a:srgbClr val="FFFF00"/>
                </a:solidFill>
              </a:rPr>
            </a:br>
            <a:r>
              <a:rPr lang="en-GB" sz="5400" b="1" i="1" dirty="0">
                <a:solidFill>
                  <a:srgbClr val="FFFF00"/>
                </a:solidFill>
              </a:rPr>
              <a:t>      </a:t>
            </a:r>
            <a:r>
              <a:rPr lang="en-GB" sz="5400" b="1" i="1" dirty="0"/>
              <a:t>WHAT COMES TO Mind? </a:t>
            </a:r>
            <a:br>
              <a:rPr lang="en-GB" sz="5400" b="1" i="1" dirty="0">
                <a:solidFill>
                  <a:srgbClr val="FFFF00"/>
                </a:solidFill>
              </a:rPr>
            </a:br>
            <a:r>
              <a:rPr lang="en-GB" b="1" i="1" dirty="0">
                <a:solidFill>
                  <a:srgbClr val="FFFF00"/>
                </a:solidFill>
              </a:rPr>
              <a:t>     </a:t>
            </a:r>
            <a:br>
              <a:rPr lang="en-GB" dirty="0"/>
            </a:br>
            <a:br>
              <a:rPr lang="en-GB" dirty="0"/>
            </a:br>
            <a:endParaRPr lang="en-GB" dirty="0"/>
          </a:p>
        </p:txBody>
      </p:sp>
      <p:pic>
        <p:nvPicPr>
          <p:cNvPr id="3" name="Picture 2" descr="Image result for breaking of brea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51819" y="4574394"/>
            <a:ext cx="2497282" cy="1919924"/>
          </a:xfrm>
          <a:prstGeom prst="rect">
            <a:avLst/>
          </a:prstGeom>
          <a:ln>
            <a:noFill/>
          </a:ln>
          <a:effectLst>
            <a:softEdge rad="112500"/>
          </a:effectLst>
        </p:spPr>
      </p:pic>
    </p:spTree>
    <p:extLst>
      <p:ext uri="{BB962C8B-B14F-4D97-AF65-F5344CB8AC3E}">
        <p14:creationId xmlns:p14="http://schemas.microsoft.com/office/powerpoint/2010/main" val="342734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748145"/>
            <a:ext cx="10382106" cy="6400799"/>
          </a:xfrm>
        </p:spPr>
        <p:txBody>
          <a:bodyPr>
            <a:normAutofit fontScale="90000"/>
          </a:bodyPr>
          <a:lstStyle/>
          <a:p>
            <a:r>
              <a:rPr lang="en-GB" b="1" i="1" dirty="0">
                <a:solidFill>
                  <a:srgbClr val="FFFF00"/>
                </a:solidFill>
              </a:rPr>
              <a:t>- Holy communion </a:t>
            </a:r>
            <a:br>
              <a:rPr lang="en-GB" b="1" i="1" dirty="0">
                <a:solidFill>
                  <a:srgbClr val="FFFF00"/>
                </a:solidFill>
              </a:rPr>
            </a:br>
            <a:r>
              <a:rPr lang="en-GB" b="1" i="1" dirty="0">
                <a:solidFill>
                  <a:srgbClr val="FFFF00"/>
                </a:solidFill>
              </a:rPr>
              <a:t>- Eucharist </a:t>
            </a:r>
            <a:br>
              <a:rPr lang="en-GB" b="1" i="1" dirty="0">
                <a:solidFill>
                  <a:srgbClr val="FFFF00"/>
                </a:solidFill>
              </a:rPr>
            </a:br>
            <a:r>
              <a:rPr lang="en-GB" b="1" i="1" dirty="0">
                <a:solidFill>
                  <a:srgbClr val="FFFF00"/>
                </a:solidFill>
              </a:rPr>
              <a:t>- The lords supper</a:t>
            </a:r>
            <a:br>
              <a:rPr lang="en-GB" b="1" i="1" dirty="0">
                <a:solidFill>
                  <a:srgbClr val="FFFF00"/>
                </a:solidFill>
              </a:rPr>
            </a:br>
            <a:r>
              <a:rPr lang="en-GB" b="1" i="1" dirty="0">
                <a:solidFill>
                  <a:srgbClr val="FFFF00"/>
                </a:solidFill>
              </a:rPr>
              <a:t>- the love feast</a:t>
            </a:r>
            <a:br>
              <a:rPr lang="en-GB" b="1" i="1" dirty="0">
                <a:solidFill>
                  <a:srgbClr val="FFFF00"/>
                </a:solidFill>
              </a:rPr>
            </a:br>
            <a:r>
              <a:rPr lang="en-GB" b="1" i="1" dirty="0">
                <a:solidFill>
                  <a:srgbClr val="FFFF00"/>
                </a:solidFill>
              </a:rPr>
              <a:t>- Agape meal</a:t>
            </a:r>
            <a:br>
              <a:rPr lang="en-GB" b="1" i="1" dirty="0">
                <a:solidFill>
                  <a:srgbClr val="FFFF00"/>
                </a:solidFill>
              </a:rPr>
            </a:br>
            <a:br>
              <a:rPr lang="en-GB" b="1" i="1" dirty="0">
                <a:solidFill>
                  <a:srgbClr val="FFFF00"/>
                </a:solidFill>
              </a:rPr>
            </a:br>
            <a:br>
              <a:rPr lang="en-GB" b="1" i="1" dirty="0">
                <a:solidFill>
                  <a:srgbClr val="FFFF00"/>
                </a:solidFill>
              </a:rPr>
            </a:br>
            <a:br>
              <a:rPr lang="en-GB" b="1" i="1" dirty="0">
                <a:solidFill>
                  <a:srgbClr val="FFFF00"/>
                </a:solidFill>
              </a:rPr>
            </a:br>
            <a:r>
              <a:rPr lang="en-GB" b="1" i="1" dirty="0">
                <a:solidFill>
                  <a:srgbClr val="FFFF00"/>
                </a:solidFill>
              </a:rPr>
              <a:t>Fellowship/ Koinonia  </a:t>
            </a:r>
            <a:br>
              <a:rPr lang="en-GB" b="1" i="1" dirty="0"/>
            </a:br>
            <a:br>
              <a:rPr lang="en-GB" b="1" i="1" dirty="0"/>
            </a:br>
            <a:br>
              <a:rPr lang="en-GB" b="1" i="1" dirty="0">
                <a:solidFill>
                  <a:srgbClr val="FFFF00"/>
                </a:solidFill>
              </a:rPr>
            </a:br>
            <a:endParaRPr lang="en-GB" dirty="0"/>
          </a:p>
        </p:txBody>
      </p:sp>
      <p:pic>
        <p:nvPicPr>
          <p:cNvPr id="3" name="Picture 2" descr="Image result for breaking of brea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0179" y="1027603"/>
            <a:ext cx="5562949" cy="4810992"/>
          </a:xfrm>
          <a:prstGeom prst="rect">
            <a:avLst/>
          </a:prstGeom>
          <a:ln>
            <a:noFill/>
          </a:ln>
          <a:effectLst>
            <a:softEdge rad="112500"/>
          </a:effectLst>
        </p:spPr>
      </p:pic>
    </p:spTree>
    <p:extLst>
      <p:ext uri="{BB962C8B-B14F-4D97-AF65-F5344CB8AC3E}">
        <p14:creationId xmlns:p14="http://schemas.microsoft.com/office/powerpoint/2010/main" val="2795976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1880755"/>
            <a:ext cx="10725006" cy="4229100"/>
          </a:xfrm>
        </p:spPr>
        <p:txBody>
          <a:bodyPr>
            <a:normAutofit fontScale="90000"/>
          </a:bodyPr>
          <a:lstStyle/>
          <a:p>
            <a:pPr algn="ctr"/>
            <a:r>
              <a:rPr lang="en-GB" sz="6000" b="1" dirty="0"/>
              <a:t>Mother church</a:t>
            </a:r>
            <a:br>
              <a:rPr lang="en-GB" sz="6000" b="1" dirty="0"/>
            </a:br>
            <a:br>
              <a:rPr lang="en-GB" sz="6000" b="1" dirty="0"/>
            </a:br>
            <a:r>
              <a:rPr lang="en-GB" sz="4000" i="1" dirty="0">
                <a:solidFill>
                  <a:srgbClr val="FFFF00"/>
                </a:solidFill>
              </a:rPr>
              <a:t>children, especially daughters who were in domestic service had a day off a year to visit their mothers and family and  renew relationships. </a:t>
            </a:r>
            <a:br>
              <a:rPr lang="en-GB" sz="4000" i="1" dirty="0">
                <a:solidFill>
                  <a:srgbClr val="FFFF00"/>
                </a:solidFill>
              </a:rPr>
            </a:br>
            <a:br>
              <a:rPr lang="en-GB" sz="4000" i="1" dirty="0">
                <a:solidFill>
                  <a:srgbClr val="FFFF00"/>
                </a:solidFill>
              </a:rPr>
            </a:br>
            <a:r>
              <a:rPr lang="en-GB" sz="4000" i="1" dirty="0">
                <a:solidFill>
                  <a:srgbClr val="FFFF00"/>
                </a:solidFill>
              </a:rPr>
              <a:t>on the way flowers would have been gathered in the hedgerows to give to the parents. </a:t>
            </a:r>
            <a:br>
              <a:rPr lang="en-GB" sz="6000" b="1" dirty="0">
                <a:solidFill>
                  <a:srgbClr val="FFFF00"/>
                </a:solidFill>
              </a:rPr>
            </a:br>
            <a:br>
              <a:rPr lang="en-GB" sz="6000" dirty="0">
                <a:solidFill>
                  <a:srgbClr val="FFFF00"/>
                </a:solidFill>
              </a:rPr>
            </a:br>
            <a:endParaRPr lang="en-GB" dirty="0">
              <a:solidFill>
                <a:srgbClr val="FFFF00"/>
              </a:solidFill>
            </a:endParaRPr>
          </a:p>
        </p:txBody>
      </p:sp>
      <p:pic>
        <p:nvPicPr>
          <p:cNvPr id="5" name="Picture 4" descr="Image result for breaking of brea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9734" y="203820"/>
            <a:ext cx="1686791" cy="1213342"/>
          </a:xfrm>
          <a:prstGeom prst="rect">
            <a:avLst/>
          </a:prstGeom>
          <a:ln>
            <a:noFill/>
          </a:ln>
          <a:effectLst>
            <a:softEdge rad="112500"/>
          </a:effectLst>
        </p:spPr>
      </p:pic>
    </p:spTree>
    <p:extLst>
      <p:ext uri="{BB962C8B-B14F-4D97-AF65-F5344CB8AC3E}">
        <p14:creationId xmlns:p14="http://schemas.microsoft.com/office/powerpoint/2010/main" val="2832414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61110"/>
            <a:ext cx="10787352" cy="5433290"/>
          </a:xfrm>
        </p:spPr>
        <p:txBody>
          <a:bodyPr>
            <a:normAutofit fontScale="90000"/>
          </a:bodyPr>
          <a:lstStyle/>
          <a:p>
            <a:r>
              <a:rPr lang="en-GB" b="1" dirty="0"/>
              <a:t>Mothering Sunday </a:t>
            </a:r>
            <a:br>
              <a:rPr lang="en-GB" dirty="0"/>
            </a:br>
            <a:br>
              <a:rPr lang="en-GB" dirty="0"/>
            </a:br>
            <a:r>
              <a:rPr lang="en-GB" dirty="0">
                <a:solidFill>
                  <a:srgbClr val="FFFF00"/>
                </a:solidFill>
              </a:rPr>
              <a:t>1. relates to returning to the </a:t>
            </a:r>
            <a:r>
              <a:rPr lang="en-GB" b="1" dirty="0"/>
              <a:t>mother ‘church’</a:t>
            </a:r>
            <a:r>
              <a:rPr lang="en-GB" dirty="0">
                <a:solidFill>
                  <a:srgbClr val="FFFF00"/>
                </a:solidFill>
              </a:rPr>
              <a:t>, where they felt nurtured, a sense of belonging and ’re-membered’.</a:t>
            </a:r>
            <a:br>
              <a:rPr lang="en-GB" dirty="0">
                <a:solidFill>
                  <a:srgbClr val="FFFF00"/>
                </a:solidFill>
              </a:rPr>
            </a:br>
            <a:br>
              <a:rPr lang="en-GB" dirty="0"/>
            </a:br>
            <a:r>
              <a:rPr lang="en-GB" dirty="0">
                <a:solidFill>
                  <a:srgbClr val="FFFF00"/>
                </a:solidFill>
              </a:rPr>
              <a:t>2. today, on mothering Sunday we remember memories, some sad and happy, which reflects the life of </a:t>
            </a:r>
            <a:r>
              <a:rPr lang="en-GB" dirty="0" err="1">
                <a:solidFill>
                  <a:srgbClr val="FFFF00"/>
                </a:solidFill>
              </a:rPr>
              <a:t>jesus</a:t>
            </a:r>
            <a:r>
              <a:rPr lang="en-GB" dirty="0">
                <a:solidFill>
                  <a:srgbClr val="FFFF00"/>
                </a:solidFill>
              </a:rPr>
              <a:t> and the challenges of nurturing today.     </a:t>
            </a:r>
          </a:p>
        </p:txBody>
      </p:sp>
      <p:pic>
        <p:nvPicPr>
          <p:cNvPr id="3" name="Picture 2" descr="Image result for breaking of brea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2308" y="5387729"/>
            <a:ext cx="1686791" cy="1213342"/>
          </a:xfrm>
          <a:prstGeom prst="rect">
            <a:avLst/>
          </a:prstGeom>
          <a:ln>
            <a:noFill/>
          </a:ln>
          <a:effectLst>
            <a:softEdge rad="112500"/>
          </a:effectLst>
        </p:spPr>
      </p:pic>
    </p:spTree>
    <p:extLst>
      <p:ext uri="{BB962C8B-B14F-4D97-AF65-F5344CB8AC3E}">
        <p14:creationId xmlns:p14="http://schemas.microsoft.com/office/powerpoint/2010/main" val="251709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2119" y="374073"/>
            <a:ext cx="11461172" cy="6224154"/>
          </a:xfrm>
        </p:spPr>
        <p:txBody>
          <a:bodyPr>
            <a:normAutofit fontScale="90000"/>
          </a:bodyPr>
          <a:lstStyle/>
          <a:p>
            <a:r>
              <a:rPr lang="en-GB" b="1" dirty="0">
                <a:solidFill>
                  <a:srgbClr val="FFFF00"/>
                </a:solidFill>
              </a:rPr>
              <a:t>Hymn    Fathers and mothers….</a:t>
            </a:r>
            <a:br>
              <a:rPr lang="en-GB" b="1" dirty="0"/>
            </a:br>
            <a:br>
              <a:rPr lang="en-GB" b="1" dirty="0"/>
            </a:br>
            <a:r>
              <a:rPr lang="en-GB" b="1" dirty="0">
                <a:solidFill>
                  <a:srgbClr val="FFFF00"/>
                </a:solidFill>
              </a:rPr>
              <a:t>offertory</a:t>
            </a:r>
            <a:br>
              <a:rPr lang="en-GB" b="1" dirty="0">
                <a:solidFill>
                  <a:srgbClr val="FFFF00"/>
                </a:solidFill>
              </a:rPr>
            </a:br>
            <a:br>
              <a:rPr lang="en-GB" b="1" dirty="0">
                <a:solidFill>
                  <a:srgbClr val="FFFF00"/>
                </a:solidFill>
              </a:rPr>
            </a:br>
            <a:r>
              <a:rPr lang="en-GB" b="1" dirty="0">
                <a:solidFill>
                  <a:srgbClr val="FFFF00"/>
                </a:solidFill>
              </a:rPr>
              <a:t>a song to welcome the word </a:t>
            </a:r>
            <a:br>
              <a:rPr lang="en-GB" b="1" dirty="0"/>
            </a:br>
            <a:br>
              <a:rPr lang="en-GB" b="1" dirty="0"/>
            </a:br>
            <a:r>
              <a:rPr lang="en-GB" b="1" dirty="0">
                <a:solidFill>
                  <a:srgbClr val="FFFF00"/>
                </a:solidFill>
              </a:rPr>
              <a:t>reading         </a:t>
            </a:r>
            <a:r>
              <a:rPr lang="en-GB" b="1" i="1" dirty="0"/>
              <a:t>1 Corinthians 11:23-26</a:t>
            </a:r>
            <a:br>
              <a:rPr lang="en-GB" b="1" dirty="0">
                <a:solidFill>
                  <a:srgbClr val="FFFF00"/>
                </a:solidFill>
              </a:rPr>
            </a:br>
            <a:br>
              <a:rPr lang="en-GB" b="1" dirty="0">
                <a:solidFill>
                  <a:srgbClr val="FFFF00"/>
                </a:solidFill>
              </a:rPr>
            </a:br>
            <a:r>
              <a:rPr lang="en-GB" sz="3100" b="1" i="1" dirty="0">
                <a:solidFill>
                  <a:srgbClr val="FFFF00"/>
                </a:solidFill>
              </a:rPr>
              <a:t>third holy habit </a:t>
            </a:r>
            <a:r>
              <a:rPr lang="en-GB" sz="4900" b="1" i="1" dirty="0">
                <a:solidFill>
                  <a:srgbClr val="FFFF00"/>
                </a:solidFill>
              </a:rPr>
              <a:t>… Breaking bread </a:t>
            </a:r>
            <a:r>
              <a:rPr lang="en-GB" sz="4900" b="1" i="1" dirty="0">
                <a:solidFill>
                  <a:srgbClr val="FFFF00"/>
                </a:solidFill>
                <a:latin typeface="Bookman Old Style" panose="02050604050505020204" pitchFamily="18" charset="0"/>
              </a:rPr>
              <a:t> </a:t>
            </a:r>
            <a:br>
              <a:rPr lang="en-GB" b="1" dirty="0">
                <a:solidFill>
                  <a:srgbClr val="FFFF00"/>
                </a:solidFill>
              </a:rPr>
            </a:br>
            <a:r>
              <a:rPr lang="en-GB" b="1" i="1" dirty="0"/>
              <a:t> </a:t>
            </a:r>
            <a:br>
              <a:rPr lang="en-GB" b="1" dirty="0">
                <a:solidFill>
                  <a:srgbClr val="FFFF00"/>
                </a:solidFill>
              </a:rPr>
            </a:br>
            <a:endParaRPr lang="en-GB" dirty="0">
              <a:solidFill>
                <a:srgbClr val="FFFF00"/>
              </a:solidFill>
            </a:endParaRPr>
          </a:p>
        </p:txBody>
      </p:sp>
      <p:pic>
        <p:nvPicPr>
          <p:cNvPr id="4" name="Picture 3" descr="Image result for breaking of brea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27128" y="4312227"/>
            <a:ext cx="2763982" cy="2286000"/>
          </a:xfrm>
          <a:prstGeom prst="rect">
            <a:avLst/>
          </a:prstGeom>
          <a:ln>
            <a:noFill/>
          </a:ln>
          <a:effectLst>
            <a:softEdge rad="112500"/>
          </a:effectLst>
        </p:spPr>
      </p:pic>
    </p:spTree>
    <p:extLst>
      <p:ext uri="{BB962C8B-B14F-4D97-AF65-F5344CB8AC3E}">
        <p14:creationId xmlns:p14="http://schemas.microsoft.com/office/powerpoint/2010/main" val="2572406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613064"/>
            <a:ext cx="10766570" cy="5381335"/>
          </a:xfrm>
        </p:spPr>
        <p:txBody>
          <a:bodyPr/>
          <a:lstStyle/>
          <a:p>
            <a:pPr algn="ctr"/>
            <a:r>
              <a:rPr lang="en-GB" sz="5400" b="1" baseline="30000" dirty="0"/>
              <a:t>In breaking bread </a:t>
            </a:r>
            <a:br>
              <a:rPr lang="en-GB" baseline="30000" dirty="0">
                <a:solidFill>
                  <a:srgbClr val="FFFF00"/>
                </a:solidFill>
              </a:rPr>
            </a:br>
            <a:r>
              <a:rPr lang="en-GB" baseline="30000" dirty="0">
                <a:solidFill>
                  <a:srgbClr val="FFFF00"/>
                </a:solidFill>
              </a:rPr>
              <a:t>42</a:t>
            </a:r>
            <a:r>
              <a:rPr lang="en-GB" dirty="0">
                <a:solidFill>
                  <a:srgbClr val="FFFF00"/>
                </a:solidFill>
              </a:rPr>
              <a:t>They devoted themselves to the apostles’ teaching and fellowship, to the breaking of bread and the prayers. </a:t>
            </a:r>
            <a:br>
              <a:rPr lang="en-GB" dirty="0">
                <a:solidFill>
                  <a:srgbClr val="FFFF00"/>
                </a:solidFill>
              </a:rPr>
            </a:br>
            <a:br>
              <a:rPr lang="en-GB" dirty="0">
                <a:solidFill>
                  <a:srgbClr val="FFFF00"/>
                </a:solidFill>
              </a:rPr>
            </a:br>
            <a:r>
              <a:rPr lang="en-GB" baseline="30000" dirty="0">
                <a:solidFill>
                  <a:srgbClr val="FFFF00"/>
                </a:solidFill>
              </a:rPr>
              <a:t>46</a:t>
            </a:r>
            <a:r>
              <a:rPr lang="en-GB" dirty="0">
                <a:solidFill>
                  <a:srgbClr val="FFFF00"/>
                </a:solidFill>
              </a:rPr>
              <a:t>Day by day, as they spent much time together in the temple, they broke bread at home </a:t>
            </a:r>
            <a:endParaRPr lang="en-GB" dirty="0"/>
          </a:p>
        </p:txBody>
      </p:sp>
      <p:pic>
        <p:nvPicPr>
          <p:cNvPr id="3" name="Picture 2" descr="Image result for breaking of brea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66217" y="5465618"/>
            <a:ext cx="1686791" cy="1213342"/>
          </a:xfrm>
          <a:prstGeom prst="rect">
            <a:avLst/>
          </a:prstGeom>
          <a:ln>
            <a:noFill/>
          </a:ln>
          <a:effectLst>
            <a:softEdge rad="112500"/>
          </a:effectLst>
        </p:spPr>
      </p:pic>
    </p:spTree>
    <p:extLst>
      <p:ext uri="{BB962C8B-B14F-4D97-AF65-F5344CB8AC3E}">
        <p14:creationId xmlns:p14="http://schemas.microsoft.com/office/powerpoint/2010/main" val="2134900119"/>
      </p:ext>
    </p:extLst>
  </p:cSld>
  <p:clrMapOvr>
    <a:masterClrMapping/>
  </p:clrMapOvr>
</p:sld>
</file>

<file path=ppt/theme/theme1.xml><?xml version="1.0" encoding="utf-8"?>
<a:theme xmlns:a="http://schemas.openxmlformats.org/drawingml/2006/main" name="Slic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ss holy habit 2 fellowship 26th feb</Template>
  <TotalTime>6301</TotalTime>
  <Words>71</Words>
  <Application>Microsoft Office PowerPoint</Application>
  <PresentationFormat>Widescreen</PresentationFormat>
  <Paragraphs>24</Paragraphs>
  <Slides>20</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Algerian</vt:lpstr>
      <vt:lpstr>Arial</vt:lpstr>
      <vt:lpstr>Bookman Old Style</vt:lpstr>
      <vt:lpstr>Calibri</vt:lpstr>
      <vt:lpstr>Century Gothic</vt:lpstr>
      <vt:lpstr>Times New Roman</vt:lpstr>
      <vt:lpstr>Wingdings 3</vt:lpstr>
      <vt:lpstr>Slice</vt:lpstr>
      <vt:lpstr> Theme – Holy Habits  3. Breaking of Bread     </vt:lpstr>
      <vt:lpstr> Call to worship       Come and worship, come and worship        Praise our God, Praise our God        Let us join and sing, Let us join and sing        God is Love, God is Love                                                                                                                                                                                                                                       ©Ruth Dillon 2017                                                                                                                                                                                                                                 Tune Freres Jacques  Hymn What shall our greeting be ?  opening prayers and the Lords Prayer  Reading       acts 2 :37-47       </vt:lpstr>
      <vt:lpstr>  </vt:lpstr>
      <vt:lpstr>        ‘Breaking of bread’   Question        WHAT COMES TO Mind?         </vt:lpstr>
      <vt:lpstr>- Holy communion  - Eucharist  - The lords supper - the love feast - Agape meal    Fellowship/ Koinonia     </vt:lpstr>
      <vt:lpstr>Mother church  children, especially daughters who were in domestic service had a day off a year to visit their mothers and family and  renew relationships.   on the way flowers would have been gathered in the hedgerows to give to the parents.   </vt:lpstr>
      <vt:lpstr>Mothering Sunday   1. relates to returning to the mother ‘church’, where they felt nurtured, a sense of belonging and ’re-membered’.  2. today, on mothering Sunday we remember memories, some sad and happy, which reflects the life of jesus and the challenges of nurturing today.     </vt:lpstr>
      <vt:lpstr>Hymn    Fathers and mothers….  offertory  a song to welcome the word   reading         1 Corinthians 11:23-26  third holy habit … Breaking bread     </vt:lpstr>
      <vt:lpstr>In breaking bread  42They devoted themselves to the apostles’ teaching and fellowship, to the breaking of bread and the prayers.   46Day by day, as they spent much time together in the temple, they broke bread at home </vt:lpstr>
      <vt:lpstr> Luke’s understanding      1. Meal began in an everyday context  2. road to Emmaus  3. Anytime, anyplace and anywhere  4. Linked to thanksgiving </vt:lpstr>
      <vt:lpstr>We ‘break bread’ in many places   at church   on a park bench  in the playground  in a home  in a café  in prison  beside hospital beds …………………  </vt:lpstr>
      <vt:lpstr>                              Hands  1. when we stretch out hands to  receive the bread and wine   we are all the same –  sinners are transformed by grace   2. Different Hands with arthritis, smooth skinned hands of children  the hands of those I find easy to love and the hands of those I feel challenged to love.   3. black hands, white hands,  eager hands, hesitant hands troubled hands, shaking hands, yet all are open hands   </vt:lpstr>
      <vt:lpstr>Gift to share for all people     1. the Open table, A sign of a    inclusive community   2. a symbolic sign of      selfishness being overcome by grace   3. An awareness that the shared gift needs         to be adapted to include all people  </vt:lpstr>
      <vt:lpstr>                                 1. inviting ‘breaking   of bread networks’ in own communities   2. a pastoral act for  all disciples to all be involved in  3. small missional communities  around ‘breaking bread’   </vt:lpstr>
      <vt:lpstr>Sacramental    1. the visible SIGN OF AN Invisible God; a sacred symbol of God’s life giving love   ‘We become what we share, and what we share represents what we are, a blessed, broken, thankful and shared people’ </vt:lpstr>
      <vt:lpstr>PowerPoint Presentation</vt:lpstr>
      <vt:lpstr>Pastorally ‘breaking bread’ serves many purposes   deepens devotions  nourishes the soul renews transforms  refreshes   heals  humbles  unites </vt:lpstr>
      <vt:lpstr>Questions for consideration    1. why have we made something Jesus deliberately made so simple and so transferable, so complicated?   2. Could we celebrate the breaking of bread outside by the roadside, or park, or somewhere else in BeaconHill?    3. how can we be truly inclusive in breaking bread?   4. How is bread broken in other areas of the world?  </vt:lpstr>
      <vt:lpstr>PowerPoint Presentation</vt:lpstr>
      <vt:lpstr>Hymn…Spirit of God, thou art in the bread of heaven  prayers of  intercession   Hymn   RS 582 thanks be to God, whose church on earth     Closing prayer and blessing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Beacon Hill  United Reformed Church     26th March  2017  Theme – Holy Habits 3. Breaking of Bread</dc:title>
  <dc:creator>Ruth Dillon</dc:creator>
  <cp:lastModifiedBy>RHeine@W-SYNOD.local</cp:lastModifiedBy>
  <cp:revision>30</cp:revision>
  <cp:lastPrinted>2017-03-25T17:12:11Z</cp:lastPrinted>
  <dcterms:created xsi:type="dcterms:W3CDTF">2017-03-21T21:18:17Z</dcterms:created>
  <dcterms:modified xsi:type="dcterms:W3CDTF">2018-04-26T09:49:07Z</dcterms:modified>
</cp:coreProperties>
</file>