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77" r:id="rId1"/>
  </p:sldMasterIdLst>
  <p:notesMasterIdLst>
    <p:notesMasterId r:id="rId17"/>
  </p:notesMasterIdLst>
  <p:sldIdLst>
    <p:sldId id="257" r:id="rId2"/>
    <p:sldId id="294" r:id="rId3"/>
    <p:sldId id="295" r:id="rId4"/>
    <p:sldId id="296" r:id="rId5"/>
    <p:sldId id="270" r:id="rId6"/>
    <p:sldId id="299" r:id="rId7"/>
    <p:sldId id="292" r:id="rId8"/>
    <p:sldId id="298" r:id="rId9"/>
    <p:sldId id="272" r:id="rId10"/>
    <p:sldId id="300" r:id="rId11"/>
    <p:sldId id="301" r:id="rId12"/>
    <p:sldId id="302" r:id="rId13"/>
    <p:sldId id="303" r:id="rId14"/>
    <p:sldId id="297" r:id="rId15"/>
    <p:sldId id="283"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107" d="100"/>
          <a:sy n="107" d="100"/>
        </p:scale>
        <p:origin x="138" y="180"/>
      </p:cViewPr>
      <p:guideLst/>
    </p:cSldViewPr>
  </p:slideViewPr>
  <p:notesTextViewPr>
    <p:cViewPr>
      <p:scale>
        <a:sx n="1" d="1"/>
        <a:sy n="1" d="1"/>
      </p:scale>
      <p:origin x="0" y="0"/>
    </p:cViewPr>
  </p:notesTextViewPr>
  <p:notesViewPr>
    <p:cSldViewPr snapToGrid="0">
      <p:cViewPr varScale="1">
        <p:scale>
          <a:sx n="70" d="100"/>
          <a:sy n="70" d="100"/>
        </p:scale>
        <p:origin x="324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62B974-2A7A-4D1C-B5A0-3135BC54E28B}" type="datetimeFigureOut">
              <a:rPr lang="en-GB" smtClean="0"/>
              <a:t>26/04/2018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3E94EA-E1BA-435D-A6D5-7F7B3A29EE85}" type="slidenum">
              <a:rPr lang="en-GB" smtClean="0"/>
              <a:t>‹#›</a:t>
            </a:fld>
            <a:endParaRPr lang="en-GB"/>
          </a:p>
        </p:txBody>
      </p:sp>
    </p:spTree>
    <p:extLst>
      <p:ext uri="{BB962C8B-B14F-4D97-AF65-F5344CB8AC3E}">
        <p14:creationId xmlns:p14="http://schemas.microsoft.com/office/powerpoint/2010/main" val="1384289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03E94EA-E1BA-435D-A6D5-7F7B3A29EE85}" type="slidenum">
              <a:rPr lang="en-GB" smtClean="0"/>
              <a:t>15</a:t>
            </a:fld>
            <a:endParaRPr lang="en-GB"/>
          </a:p>
        </p:txBody>
      </p:sp>
    </p:spTree>
    <p:extLst>
      <p:ext uri="{BB962C8B-B14F-4D97-AF65-F5344CB8AC3E}">
        <p14:creationId xmlns:p14="http://schemas.microsoft.com/office/powerpoint/2010/main" val="1361671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CD19FB2-3AAB-4D03-B13A-2960828C78E3}" type="datetimeFigureOut">
              <a:rPr lang="en-US" smtClean="0"/>
              <a:t>4/26/2018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70773245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smtClean="0"/>
              <a:t>4/26/2018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3926499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2076456F-F47D-4F25-8053-2A695DA0CA7D}" type="datetimeFigureOut">
              <a:rPr lang="en-US" smtClean="0"/>
              <a:t>4/26/2018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1282771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5D6C7379-69CC-4837-9905-BEBA22830C8A}" type="datetimeFigureOut">
              <a:rPr lang="en-US" smtClean="0"/>
              <a:t>4/26/2018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426786802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EB8B7E-8AEE-4F10-BFEE-C999AD004D36}" type="datetimeFigureOut">
              <a:rPr lang="en-US" smtClean="0"/>
              <a:t>4/26/2018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5410372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668F3F9-58BC-440B-B37B-805B9055EF92}" type="datetimeFigureOut">
              <a:rPr lang="en-US" smtClean="0"/>
              <a:t>4/26/2018</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9800553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D5A53AF-48EA-489D-8260-9DCAB666386A}" type="datetimeFigureOut">
              <a:rPr lang="en-US" smtClean="0"/>
              <a:t>4/26/2018</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0681791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smtClean="0"/>
              <a:t>4/26/2018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8584213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smtClean="0"/>
              <a:t>4/26/2018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4409204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smtClean="0"/>
              <a:t>4/26/2018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0835538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39F4F5-F4D2-4D2A-AB60-88D37ADCB869}" type="datetimeFigureOut">
              <a:rPr lang="en-US" smtClean="0"/>
              <a:t>4/26/2018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3235553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smtClean="0"/>
              <a:t>4/26/2018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9829120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smtClean="0"/>
              <a:t>4/26/2018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8918410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76FB7AA-4A53-424F-AD41-70827B6504BA}" type="datetimeFigureOut">
              <a:rPr lang="en-US" smtClean="0"/>
              <a:t>4/26/2018</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6112371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7884882-FB12-4BC8-9960-9AD8104D7FAE}" type="datetimeFigureOut">
              <a:rPr lang="en-US" smtClean="0"/>
              <a:t>4/26/2018</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6992109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F7D1BD23-6E54-4D9D-AD88-A2813C73CC25}" type="datetimeFigureOut">
              <a:rPr lang="en-US" smtClean="0"/>
              <a:t>4/26/2018</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4758557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smtClean="0"/>
              <a:t>4/26/2018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6782387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51CF1133-3259-4C45-BABA-5B62D9C6F78D}" type="datetimeFigureOut">
              <a:rPr lang="en-US" smtClean="0"/>
              <a:t>4/26/2018</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848152809"/>
      </p:ext>
    </p:extLst>
  </p:cSld>
  <p:clrMap bg1="dk1" tx1="lt1" bg2="dk2"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6878782" y="1091045"/>
            <a:ext cx="5049981" cy="2360367"/>
          </a:xfrm>
        </p:spPr>
        <p:txBody>
          <a:bodyPr>
            <a:normAutofit/>
          </a:bodyPr>
          <a:lstStyle/>
          <a:p>
            <a:pPr algn="ctr"/>
            <a:r>
              <a:rPr lang="en-GB" sz="3600" b="1" i="1" dirty="0">
                <a:solidFill>
                  <a:srgbClr val="FFFF00"/>
                </a:solidFill>
              </a:rPr>
              <a:t>Theme – Holy Habits</a:t>
            </a:r>
            <a:br>
              <a:rPr lang="en-GB" sz="3600" b="1" i="1" dirty="0">
                <a:solidFill>
                  <a:srgbClr val="FFFF00"/>
                </a:solidFill>
              </a:rPr>
            </a:br>
            <a:br>
              <a:rPr lang="en-GB" sz="3600" b="1" i="1" dirty="0">
                <a:solidFill>
                  <a:srgbClr val="FFFF00"/>
                </a:solidFill>
              </a:rPr>
            </a:br>
            <a:r>
              <a:rPr lang="en-GB" sz="3600" b="1" i="1" dirty="0">
                <a:solidFill>
                  <a:srgbClr val="FFFF00"/>
                </a:solidFill>
              </a:rPr>
              <a:t>7. Eating together</a:t>
            </a:r>
            <a:endParaRPr lang="en-GB" sz="3600" i="1" dirty="0">
              <a:solidFill>
                <a:srgbClr val="FFFF00"/>
              </a:solidFill>
            </a:endParaRPr>
          </a:p>
        </p:txBody>
      </p:sp>
      <p:pic>
        <p:nvPicPr>
          <p:cNvPr id="6" name="Picture 5" descr="Man and Woman Sharing a Meal, 1885 - Vincent van Gogh"/>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719" y="1091045"/>
            <a:ext cx="6045199" cy="45381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996480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908491"/>
          </a:xfrm>
        </p:spPr>
        <p:txBody>
          <a:bodyPr/>
          <a:lstStyle/>
          <a:p>
            <a:r>
              <a:rPr lang="en-GB" dirty="0"/>
              <a:t>                  </a:t>
            </a:r>
            <a:r>
              <a:rPr lang="en-GB" b="1" dirty="0">
                <a:solidFill>
                  <a:srgbClr val="FFFF00"/>
                </a:solidFill>
              </a:rPr>
              <a:t>Table Fellowship </a:t>
            </a:r>
          </a:p>
        </p:txBody>
      </p:sp>
      <p:sp>
        <p:nvSpPr>
          <p:cNvPr id="3" name="Rectangle 2"/>
          <p:cNvSpPr/>
          <p:nvPr/>
        </p:nvSpPr>
        <p:spPr>
          <a:xfrm>
            <a:off x="166255" y="1143001"/>
            <a:ext cx="11720945" cy="4834785"/>
          </a:xfrm>
          <a:prstGeom prst="rect">
            <a:avLst/>
          </a:prstGeom>
        </p:spPr>
        <p:txBody>
          <a:bodyPr wrap="square">
            <a:spAutoFit/>
          </a:bodyPr>
          <a:lstStyle/>
          <a:p>
            <a:pPr marL="342900" lvl="0" indent="-342900">
              <a:lnSpc>
                <a:spcPct val="107000"/>
              </a:lnSpc>
              <a:spcAft>
                <a:spcPts val="0"/>
              </a:spcAft>
              <a:buFont typeface="Symbol" panose="05050102010706020507" pitchFamily="18" charset="2"/>
              <a:buChar char=""/>
            </a:pPr>
            <a:r>
              <a:rPr lang="en-GB" sz="3200" b="1" dirty="0">
                <a:solidFill>
                  <a:srgbClr val="FFFF00"/>
                </a:solidFill>
                <a:latin typeface="Arial" panose="020B0604020202020204" pitchFamily="34" charset="0"/>
                <a:ea typeface="Calibri" panose="020F0502020204030204" pitchFamily="34" charset="0"/>
                <a:cs typeface="Times New Roman" panose="02020603050405020304" pitchFamily="18" charset="0"/>
              </a:rPr>
              <a:t>Luke - 60 references </a:t>
            </a:r>
            <a:r>
              <a:rPr lang="en-GB" sz="3200" b="1" dirty="0">
                <a:latin typeface="Arial" panose="020B0604020202020204" pitchFamily="34" charset="0"/>
                <a:ea typeface="Calibri" panose="020F0502020204030204" pitchFamily="34" charset="0"/>
                <a:cs typeface="Times New Roman" panose="02020603050405020304" pitchFamily="18" charset="0"/>
              </a:rPr>
              <a:t>to food and drink and </a:t>
            </a:r>
            <a:r>
              <a:rPr lang="en-GB" sz="3200" b="1" dirty="0">
                <a:solidFill>
                  <a:srgbClr val="FFFF00"/>
                </a:solidFill>
                <a:latin typeface="Arial" panose="020B0604020202020204" pitchFamily="34" charset="0"/>
                <a:ea typeface="Calibri" panose="020F0502020204030204" pitchFamily="34" charset="0"/>
                <a:cs typeface="Times New Roman" panose="02020603050405020304" pitchFamily="18" charset="0"/>
              </a:rPr>
              <a:t>10 occasions</a:t>
            </a:r>
          </a:p>
          <a:p>
            <a:pPr lvl="0">
              <a:lnSpc>
                <a:spcPct val="107000"/>
              </a:lnSpc>
              <a:spcAft>
                <a:spcPts val="0"/>
              </a:spcAft>
            </a:pPr>
            <a:r>
              <a:rPr lang="en-GB" sz="3200" b="1" dirty="0">
                <a:solidFill>
                  <a:srgbClr val="FFFF00"/>
                </a:solidFill>
                <a:latin typeface="Arial" panose="020B0604020202020204" pitchFamily="34" charset="0"/>
                <a:ea typeface="Calibri" panose="020F0502020204030204" pitchFamily="34" charset="0"/>
                <a:cs typeface="Times New Roman" panose="02020603050405020304" pitchFamily="18" charset="0"/>
              </a:rPr>
              <a:t>   </a:t>
            </a:r>
            <a:r>
              <a:rPr lang="en-GB" sz="3200" b="1" dirty="0">
                <a:latin typeface="Arial" panose="020B0604020202020204" pitchFamily="34" charset="0"/>
                <a:ea typeface="Calibri" panose="020F0502020204030204" pitchFamily="34" charset="0"/>
                <a:cs typeface="Times New Roman" panose="02020603050405020304" pitchFamily="18" charset="0"/>
              </a:rPr>
              <a:t>in which Jesus is seen sharing a meal</a:t>
            </a:r>
          </a:p>
          <a:p>
            <a:pPr lvl="0">
              <a:lnSpc>
                <a:spcPct val="107000"/>
              </a:lnSpc>
              <a:spcAft>
                <a:spcPts val="0"/>
              </a:spcAft>
            </a:pPr>
            <a:endParaRPr lang="en-GB" sz="3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GB" sz="3200" b="1" dirty="0">
                <a:latin typeface="Arial" panose="020B0604020202020204" pitchFamily="34" charset="0"/>
                <a:ea typeface="Calibri" panose="020F0502020204030204" pitchFamily="34" charset="0"/>
                <a:cs typeface="Times New Roman" panose="02020603050405020304" pitchFamily="18" charset="0"/>
              </a:rPr>
              <a:t>Reminds us of the </a:t>
            </a:r>
            <a:r>
              <a:rPr lang="en-GB" sz="3200" b="1" dirty="0">
                <a:solidFill>
                  <a:srgbClr val="FFFF00"/>
                </a:solidFill>
                <a:latin typeface="Arial" panose="020B0604020202020204" pitchFamily="34" charset="0"/>
                <a:ea typeface="Calibri" panose="020F0502020204030204" pitchFamily="34" charset="0"/>
                <a:cs typeface="Times New Roman" panose="02020603050405020304" pitchFamily="18" charset="0"/>
              </a:rPr>
              <a:t>corporate nature </a:t>
            </a:r>
            <a:r>
              <a:rPr lang="en-GB" sz="3200" b="1" dirty="0">
                <a:latin typeface="Arial" panose="020B0604020202020204" pitchFamily="34" charset="0"/>
                <a:ea typeface="Calibri" panose="020F0502020204030204" pitchFamily="34" charset="0"/>
                <a:cs typeface="Times New Roman" panose="02020603050405020304" pitchFamily="18" charset="0"/>
              </a:rPr>
              <a:t>of discipleship</a:t>
            </a:r>
            <a:endParaRPr lang="en-GB" sz="3200"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endParaRPr lang="en-GB" sz="3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GB" sz="3200" dirty="0">
                <a:latin typeface="Arial" panose="020B0604020202020204" pitchFamily="34" charset="0"/>
                <a:ea typeface="Calibri" panose="020F0502020204030204" pitchFamily="34" charset="0"/>
                <a:cs typeface="Times New Roman" panose="02020603050405020304" pitchFamily="18" charset="0"/>
              </a:rPr>
              <a:t>Important in the early church, and allowed the early Christians a </a:t>
            </a:r>
            <a:r>
              <a:rPr lang="en-GB" sz="3200" dirty="0">
                <a:solidFill>
                  <a:srgbClr val="FFFF00"/>
                </a:solidFill>
                <a:latin typeface="Arial" panose="020B0604020202020204" pitchFamily="34" charset="0"/>
                <a:ea typeface="Calibri" panose="020F0502020204030204" pitchFamily="34" charset="0"/>
                <a:cs typeface="Times New Roman" panose="02020603050405020304" pitchFamily="18" charset="0"/>
              </a:rPr>
              <a:t>pattern of table fellowship </a:t>
            </a:r>
            <a:r>
              <a:rPr lang="en-GB" sz="3200" dirty="0">
                <a:latin typeface="Arial" panose="020B0604020202020204" pitchFamily="34" charset="0"/>
                <a:ea typeface="Calibri" panose="020F0502020204030204" pitchFamily="34" charset="0"/>
                <a:cs typeface="Times New Roman" panose="02020603050405020304" pitchFamily="18" charset="0"/>
              </a:rPr>
              <a:t>found in the Gospels </a:t>
            </a:r>
          </a:p>
          <a:p>
            <a:pPr marL="342900" lvl="0" indent="-342900">
              <a:lnSpc>
                <a:spcPct val="107000"/>
              </a:lnSpc>
              <a:spcAft>
                <a:spcPts val="0"/>
              </a:spcAft>
              <a:buFont typeface="Symbol" panose="05050102010706020507" pitchFamily="18" charset="2"/>
              <a:buChar char=""/>
            </a:pPr>
            <a:endParaRPr lang="en-GB" sz="3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3200" dirty="0">
                <a:latin typeface="Arial" panose="020B0604020202020204" pitchFamily="34" charset="0"/>
                <a:ea typeface="Calibri" panose="020F0502020204030204" pitchFamily="34" charset="0"/>
                <a:cs typeface="Times New Roman" panose="02020603050405020304" pitchFamily="18" charset="0"/>
              </a:rPr>
              <a:t>The atmosphere of </a:t>
            </a:r>
            <a:r>
              <a:rPr lang="en-GB" sz="3200" b="1" dirty="0">
                <a:latin typeface="Arial" panose="020B0604020202020204" pitchFamily="34" charset="0"/>
                <a:ea typeface="Calibri" panose="020F0502020204030204" pitchFamily="34" charset="0"/>
                <a:cs typeface="Times New Roman" panose="02020603050405020304" pitchFamily="18" charset="0"/>
              </a:rPr>
              <a:t>shared meals was one of </a:t>
            </a:r>
            <a:r>
              <a:rPr lang="en-GB" sz="3200" b="1" dirty="0">
                <a:solidFill>
                  <a:srgbClr val="FFFF00"/>
                </a:solidFill>
                <a:latin typeface="Arial" panose="020B0604020202020204" pitchFamily="34" charset="0"/>
                <a:ea typeface="Calibri" panose="020F0502020204030204" pitchFamily="34" charset="0"/>
                <a:cs typeface="Times New Roman" panose="02020603050405020304" pitchFamily="18" charset="0"/>
              </a:rPr>
              <a:t>gladness</a:t>
            </a:r>
            <a:endParaRPr lang="en-GB" sz="3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689899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11043662" cy="918882"/>
          </a:xfrm>
        </p:spPr>
        <p:txBody>
          <a:bodyPr/>
          <a:lstStyle/>
          <a:p>
            <a:r>
              <a:rPr lang="en-GB" b="1" dirty="0"/>
              <a:t>  Biblical image of ‘a heavenly banquet’ </a:t>
            </a:r>
            <a:br>
              <a:rPr lang="en-GB" dirty="0"/>
            </a:br>
            <a:endParaRPr lang="en-GB" dirty="0"/>
          </a:p>
        </p:txBody>
      </p:sp>
      <p:pic>
        <p:nvPicPr>
          <p:cNvPr id="409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4663" y="1172169"/>
            <a:ext cx="7879773" cy="5353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457495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3" y="452718"/>
            <a:ext cx="11544300" cy="1400530"/>
          </a:xfrm>
        </p:spPr>
        <p:txBody>
          <a:bodyPr/>
          <a:lstStyle/>
          <a:p>
            <a:pPr algn="ctr"/>
            <a:r>
              <a:rPr lang="en-GB" b="1" dirty="0">
                <a:solidFill>
                  <a:srgbClr val="FFFF00"/>
                </a:solidFill>
              </a:rPr>
              <a:t>Fresh expressions of church,</a:t>
            </a:r>
            <a:br>
              <a:rPr lang="en-GB" b="1" dirty="0">
                <a:solidFill>
                  <a:srgbClr val="FFFF00"/>
                </a:solidFill>
              </a:rPr>
            </a:br>
            <a:r>
              <a:rPr lang="en-GB" b="1" dirty="0">
                <a:solidFill>
                  <a:srgbClr val="FFFF00"/>
                </a:solidFill>
              </a:rPr>
              <a:t> including eating together  </a:t>
            </a:r>
          </a:p>
        </p:txBody>
      </p:sp>
      <p:pic>
        <p:nvPicPr>
          <p:cNvPr id="5122" name="Picture 2" descr="Image result for cafe chur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282" y="1853248"/>
            <a:ext cx="6074929" cy="455619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cafe chur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110" y="2493819"/>
            <a:ext cx="4528197" cy="2710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896942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10815062" cy="877318"/>
          </a:xfrm>
        </p:spPr>
        <p:txBody>
          <a:bodyPr/>
          <a:lstStyle/>
          <a:p>
            <a:r>
              <a:rPr lang="en-GB" b="1" i="1" dirty="0"/>
              <a:t>         </a:t>
            </a:r>
            <a:r>
              <a:rPr lang="en-GB" b="1" i="1" dirty="0">
                <a:solidFill>
                  <a:srgbClr val="FFFF00"/>
                </a:solidFill>
              </a:rPr>
              <a:t>Multi-dimensional blessing</a:t>
            </a:r>
            <a:br>
              <a:rPr lang="en-GB" b="1" i="1" dirty="0">
                <a:solidFill>
                  <a:srgbClr val="FFFF00"/>
                </a:solidFill>
              </a:rPr>
            </a:br>
            <a:br>
              <a:rPr lang="en-GB" dirty="0"/>
            </a:br>
            <a:endParaRPr lang="en-GB" dirty="0"/>
          </a:p>
        </p:txBody>
      </p:sp>
      <p:sp>
        <p:nvSpPr>
          <p:cNvPr id="3" name="Rectangle 2"/>
          <p:cNvSpPr/>
          <p:nvPr/>
        </p:nvSpPr>
        <p:spPr>
          <a:xfrm>
            <a:off x="529935" y="1562110"/>
            <a:ext cx="11118273" cy="4834657"/>
          </a:xfrm>
          <a:prstGeom prst="rect">
            <a:avLst/>
          </a:prstGeom>
        </p:spPr>
        <p:txBody>
          <a:bodyPr wrap="square">
            <a:spAutoFit/>
          </a:bodyPr>
          <a:lstStyle/>
          <a:p>
            <a:pPr marL="342900" lvl="0" indent="-342900">
              <a:lnSpc>
                <a:spcPct val="107000"/>
              </a:lnSpc>
              <a:spcAft>
                <a:spcPts val="0"/>
              </a:spcAft>
              <a:buFont typeface="Symbol" panose="05050102010706020507" pitchFamily="18" charset="2"/>
              <a:buChar char=""/>
            </a:pPr>
            <a:r>
              <a:rPr lang="en-GB" sz="3600" dirty="0">
                <a:solidFill>
                  <a:srgbClr val="FFFF00"/>
                </a:solidFill>
                <a:latin typeface="Arial" panose="020B0604020202020204" pitchFamily="34" charset="0"/>
                <a:ea typeface="Calibri" panose="020F0502020204030204" pitchFamily="34" charset="0"/>
                <a:cs typeface="Times New Roman" panose="02020603050405020304" pitchFamily="18" charset="0"/>
              </a:rPr>
              <a:t>Eating together provides a </a:t>
            </a:r>
            <a:r>
              <a:rPr lang="en-GB" sz="3600" dirty="0">
                <a:latin typeface="Arial" panose="020B0604020202020204" pitchFamily="34" charset="0"/>
                <a:ea typeface="Calibri" panose="020F0502020204030204" pitchFamily="34" charset="0"/>
                <a:cs typeface="Times New Roman" panose="02020603050405020304" pitchFamily="18" charset="0"/>
              </a:rPr>
              <a:t>space for other holy habits</a:t>
            </a:r>
            <a:r>
              <a:rPr lang="en-GB" sz="3600" dirty="0">
                <a:solidFill>
                  <a:srgbClr val="FFFF00"/>
                </a:solidFill>
                <a:latin typeface="Arial" panose="020B0604020202020204" pitchFamily="34" charset="0"/>
                <a:ea typeface="Calibri" panose="020F0502020204030204" pitchFamily="34" charset="0"/>
                <a:cs typeface="Times New Roman" panose="02020603050405020304" pitchFamily="18" charset="0"/>
              </a:rPr>
              <a:t> to be practised</a:t>
            </a:r>
          </a:p>
          <a:p>
            <a:pPr lvl="0">
              <a:lnSpc>
                <a:spcPct val="107000"/>
              </a:lnSpc>
              <a:spcAft>
                <a:spcPts val="0"/>
              </a:spcAft>
            </a:pPr>
            <a:r>
              <a:rPr lang="en-GB" sz="3600" dirty="0">
                <a:solidFill>
                  <a:srgbClr val="FFFF00"/>
                </a:solidFill>
                <a:latin typeface="Arial" panose="020B0604020202020204" pitchFamily="34" charset="0"/>
                <a:ea typeface="Calibri" panose="020F0502020204030204" pitchFamily="34" charset="0"/>
                <a:cs typeface="Times New Roman" panose="02020603050405020304" pitchFamily="18" charset="0"/>
              </a:rPr>
              <a:t> </a:t>
            </a:r>
            <a:endParaRPr lang="en-GB" sz="12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GB" sz="3600" dirty="0">
                <a:solidFill>
                  <a:srgbClr val="FFFF00"/>
                </a:solidFill>
                <a:latin typeface="Arial" panose="020B0604020202020204" pitchFamily="34" charset="0"/>
                <a:ea typeface="Calibri" panose="020F0502020204030204" pitchFamily="34" charset="0"/>
                <a:cs typeface="Times New Roman" panose="02020603050405020304" pitchFamily="18" charset="0"/>
              </a:rPr>
              <a:t>It is a </a:t>
            </a:r>
            <a:r>
              <a:rPr lang="en-GB" sz="3600" dirty="0">
                <a:latin typeface="Arial" panose="020B0604020202020204" pitchFamily="34" charset="0"/>
                <a:ea typeface="Calibri" panose="020F0502020204030204" pitchFamily="34" charset="0"/>
                <a:cs typeface="Times New Roman" panose="02020603050405020304" pitchFamily="18" charset="0"/>
              </a:rPr>
              <a:t>Christ like act </a:t>
            </a:r>
            <a:r>
              <a:rPr lang="en-GB" sz="3600" dirty="0">
                <a:solidFill>
                  <a:srgbClr val="FFFF00"/>
                </a:solidFill>
                <a:latin typeface="Arial" panose="020B0604020202020204" pitchFamily="34" charset="0"/>
                <a:ea typeface="Calibri" panose="020F0502020204030204" pitchFamily="34" charset="0"/>
                <a:cs typeface="Times New Roman" panose="02020603050405020304" pitchFamily="18" charset="0"/>
              </a:rPr>
              <a:t>in itself </a:t>
            </a:r>
          </a:p>
          <a:p>
            <a:pPr marL="342900" lvl="0" indent="-342900">
              <a:lnSpc>
                <a:spcPct val="107000"/>
              </a:lnSpc>
              <a:spcAft>
                <a:spcPts val="0"/>
              </a:spcAft>
              <a:buFont typeface="Symbol" panose="05050102010706020507" pitchFamily="18" charset="2"/>
              <a:buChar char=""/>
            </a:pPr>
            <a:endParaRPr lang="en-GB" sz="36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GB" sz="3600" dirty="0">
                <a:solidFill>
                  <a:srgbClr val="FFFF00"/>
                </a:solidFill>
                <a:latin typeface="Arial" panose="020B0604020202020204" pitchFamily="34" charset="0"/>
                <a:ea typeface="Calibri" panose="020F0502020204030204" pitchFamily="34" charset="0"/>
                <a:cs typeface="Times New Roman" panose="02020603050405020304" pitchFamily="18" charset="0"/>
              </a:rPr>
              <a:t>Eating together </a:t>
            </a:r>
            <a:r>
              <a:rPr lang="en-GB" sz="3600" dirty="0">
                <a:latin typeface="Arial" panose="020B0604020202020204" pitchFamily="34" charset="0"/>
                <a:ea typeface="Calibri" panose="020F0502020204030204" pitchFamily="34" charset="0"/>
                <a:cs typeface="Times New Roman" panose="02020603050405020304" pitchFamily="18" charset="0"/>
              </a:rPr>
              <a:t>creates Holy moments </a:t>
            </a:r>
          </a:p>
          <a:p>
            <a:pPr marL="342900" lvl="0" indent="-342900">
              <a:lnSpc>
                <a:spcPct val="107000"/>
              </a:lnSpc>
              <a:spcAft>
                <a:spcPts val="0"/>
              </a:spcAft>
              <a:buFont typeface="Symbol" panose="05050102010706020507" pitchFamily="18" charset="2"/>
              <a:buChar char=""/>
            </a:pPr>
            <a:endParaRPr lang="en-GB" sz="3600" dirty="0">
              <a:solidFill>
                <a:srgbClr val="FFFF00"/>
              </a:solidFill>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GB" sz="3600" dirty="0">
                <a:solidFill>
                  <a:srgbClr val="FFFF00"/>
                </a:solidFill>
                <a:latin typeface="Arial" panose="020B0604020202020204" pitchFamily="34" charset="0"/>
                <a:ea typeface="Calibri" panose="020F0502020204030204" pitchFamily="34" charset="0"/>
                <a:cs typeface="Times New Roman" panose="02020603050405020304" pitchFamily="18" charset="0"/>
              </a:rPr>
              <a:t>Sharing a meal is a </a:t>
            </a:r>
            <a:r>
              <a:rPr lang="en-GB" sz="3600" dirty="0">
                <a:latin typeface="Arial" panose="020B0604020202020204" pitchFamily="34" charset="0"/>
                <a:ea typeface="Calibri" panose="020F0502020204030204" pitchFamily="34" charset="0"/>
                <a:cs typeface="Times New Roman" panose="02020603050405020304" pitchFamily="18" charset="0"/>
              </a:rPr>
              <a:t>foretaste of God’s kingdom  </a:t>
            </a:r>
            <a:endParaRPr lang="en-GB"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637984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bettes_Feast_Short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759388"/>
          </a:xfrm>
          <a:prstGeom prst="rect">
            <a:avLst/>
          </a:prstGeom>
        </p:spPr>
      </p:pic>
    </p:spTree>
    <p:extLst>
      <p:ext uri="{BB962C8B-B14F-4D97-AF65-F5344CB8AC3E}">
        <p14:creationId xmlns:p14="http://schemas.microsoft.com/office/powerpoint/2010/main" val="305459846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66256" y="365124"/>
            <a:ext cx="11835244" cy="6243493"/>
          </a:xfrm>
        </p:spPr>
        <p:txBody>
          <a:bodyPr>
            <a:normAutofit fontScale="90000"/>
          </a:bodyPr>
          <a:lstStyle/>
          <a:p>
            <a:r>
              <a:rPr lang="en-GB" sz="4400" b="1" dirty="0">
                <a:solidFill>
                  <a:srgbClr val="FFFF00"/>
                </a:solidFill>
              </a:rPr>
              <a:t>Hymn </a:t>
            </a:r>
            <a:r>
              <a:rPr lang="en-GB" sz="4400" b="1" dirty="0"/>
              <a:t>   </a:t>
            </a:r>
            <a:r>
              <a:rPr lang="en-GB" sz="4400" i="1" dirty="0"/>
              <a:t>It makes a banquet from a meal</a:t>
            </a:r>
            <a:br>
              <a:rPr lang="en-GB" sz="4400" b="1" i="1" dirty="0"/>
            </a:br>
            <a:r>
              <a:rPr lang="en-GB" sz="4400" b="1" i="1" dirty="0"/>
              <a:t> </a:t>
            </a:r>
            <a:r>
              <a:rPr lang="en-GB" sz="4400" i="1" dirty="0">
                <a:solidFill>
                  <a:schemeClr val="tx1"/>
                </a:solidFill>
              </a:rPr>
              <a:t>   </a:t>
            </a:r>
            <a:br>
              <a:rPr lang="en-GB" sz="4400" b="1" dirty="0">
                <a:solidFill>
                  <a:schemeClr val="tx1"/>
                </a:solidFill>
              </a:rPr>
            </a:br>
            <a:r>
              <a:rPr lang="en-GB" sz="4400" b="1" dirty="0">
                <a:solidFill>
                  <a:srgbClr val="FFFF00"/>
                </a:solidFill>
              </a:rPr>
              <a:t>Offertory</a:t>
            </a:r>
            <a:br>
              <a:rPr lang="en-GB" sz="4400" b="1" dirty="0">
                <a:solidFill>
                  <a:schemeClr val="tx1"/>
                </a:solidFill>
              </a:rPr>
            </a:br>
            <a:br>
              <a:rPr lang="en-GB" sz="4400" b="1" dirty="0">
                <a:solidFill>
                  <a:schemeClr val="tx1"/>
                </a:solidFill>
              </a:rPr>
            </a:br>
            <a:r>
              <a:rPr lang="en-GB" sz="4400" b="1" dirty="0">
                <a:solidFill>
                  <a:srgbClr val="FFFF00"/>
                </a:solidFill>
              </a:rPr>
              <a:t>Prayers of Intercession</a:t>
            </a:r>
            <a:br>
              <a:rPr lang="en-GB" sz="4400" dirty="0"/>
            </a:br>
            <a:br>
              <a:rPr lang="en-GB" sz="4400" dirty="0">
                <a:solidFill>
                  <a:srgbClr val="FFFF00"/>
                </a:solidFill>
              </a:rPr>
            </a:br>
            <a:r>
              <a:rPr lang="en-GB" sz="4400" b="1" dirty="0">
                <a:solidFill>
                  <a:srgbClr val="FFFF00"/>
                </a:solidFill>
              </a:rPr>
              <a:t>Hymn </a:t>
            </a:r>
            <a:r>
              <a:rPr lang="en-GB" sz="4400" b="1" i="1" dirty="0">
                <a:solidFill>
                  <a:schemeClr val="tx1"/>
                </a:solidFill>
              </a:rPr>
              <a:t>RS 567   </a:t>
            </a:r>
            <a:r>
              <a:rPr lang="en-GB" sz="4400" i="1" dirty="0">
                <a:solidFill>
                  <a:schemeClr val="tx1"/>
                </a:solidFill>
              </a:rPr>
              <a:t>Thy hand O God has guided  </a:t>
            </a:r>
            <a:br>
              <a:rPr lang="en-GB" sz="4400" i="1" dirty="0">
                <a:solidFill>
                  <a:schemeClr val="tx1"/>
                </a:solidFill>
              </a:rPr>
            </a:br>
            <a:br>
              <a:rPr lang="en-GB" sz="4400" i="1" dirty="0">
                <a:solidFill>
                  <a:schemeClr val="tx1"/>
                </a:solidFill>
              </a:rPr>
            </a:br>
            <a:r>
              <a:rPr lang="en-GB" sz="4400" i="1" dirty="0">
                <a:solidFill>
                  <a:srgbClr val="FFFF00"/>
                </a:solidFill>
              </a:rPr>
              <a:t>Closing prayer and blessing   </a:t>
            </a:r>
            <a:br>
              <a:rPr lang="en-GB" sz="4900" i="1" dirty="0">
                <a:solidFill>
                  <a:schemeClr val="tx1"/>
                </a:solidFill>
              </a:rPr>
            </a:br>
            <a:br>
              <a:rPr lang="en-GB" sz="4900" i="1" dirty="0">
                <a:solidFill>
                  <a:schemeClr val="tx1"/>
                </a:solidFill>
              </a:rPr>
            </a:br>
            <a:br>
              <a:rPr lang="en-GB" sz="4400" dirty="0"/>
            </a:br>
            <a:br>
              <a:rPr lang="en-GB" sz="4400" dirty="0"/>
            </a:br>
            <a:endParaRPr lang="en-GB" sz="4400" dirty="0"/>
          </a:p>
        </p:txBody>
      </p:sp>
      <p:pic>
        <p:nvPicPr>
          <p:cNvPr id="4" name="Picture 3" descr="Man and Woman Sharing a Meal, 1885 - Vincent van Gogh"/>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48009" y="5030412"/>
            <a:ext cx="1857663" cy="15782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6065350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10939753" cy="6041600"/>
          </a:xfrm>
        </p:spPr>
        <p:txBody>
          <a:bodyPr/>
          <a:lstStyle/>
          <a:p>
            <a:r>
              <a:rPr lang="en-GB" b="1" dirty="0">
                <a:solidFill>
                  <a:srgbClr val="FFFF00"/>
                </a:solidFill>
              </a:rPr>
              <a:t>Call to worship </a:t>
            </a:r>
            <a:br>
              <a:rPr lang="en-GB" dirty="0">
                <a:solidFill>
                  <a:srgbClr val="FFFF00"/>
                </a:solidFill>
              </a:rPr>
            </a:br>
            <a:r>
              <a:rPr lang="en-GB" b="1" dirty="0"/>
              <a:t> </a:t>
            </a:r>
            <a:br>
              <a:rPr lang="en-GB" dirty="0"/>
            </a:br>
            <a:r>
              <a:rPr lang="en-GB" sz="3600" b="1" dirty="0">
                <a:solidFill>
                  <a:srgbClr val="FFFF00"/>
                </a:solidFill>
              </a:rPr>
              <a:t>Leader</a:t>
            </a:r>
            <a:r>
              <a:rPr lang="en-GB" sz="3600" dirty="0"/>
              <a:t>  Guided by your Spirit, </a:t>
            </a:r>
            <a:br>
              <a:rPr lang="en-GB" sz="3600" dirty="0"/>
            </a:br>
            <a:r>
              <a:rPr lang="en-GB" sz="3600" dirty="0"/>
              <a:t>             	we have made the journey </a:t>
            </a:r>
            <a:br>
              <a:rPr lang="en-GB" sz="3600" dirty="0"/>
            </a:br>
            <a:r>
              <a:rPr lang="en-GB" sz="3600" dirty="0"/>
              <a:t>             	through the wilderness and desert, </a:t>
            </a:r>
            <a:br>
              <a:rPr lang="en-GB" sz="3600" dirty="0"/>
            </a:br>
            <a:r>
              <a:rPr lang="en-GB" sz="3600" dirty="0"/>
              <a:t>             	trekking across rocky paths and dirt     </a:t>
            </a:r>
            <a:br>
              <a:rPr lang="en-GB" sz="3600" dirty="0"/>
            </a:br>
            <a:r>
              <a:rPr lang="en-GB" sz="3600" dirty="0"/>
              <a:t>             	tracks, and crowded city streets. </a:t>
            </a:r>
            <a:br>
              <a:rPr lang="en-GB" sz="3600" dirty="0"/>
            </a:br>
            <a:endParaRPr lang="en-GB" sz="3600" dirty="0"/>
          </a:p>
        </p:txBody>
      </p:sp>
    </p:spTree>
    <p:extLst>
      <p:ext uri="{BB962C8B-B14F-4D97-AF65-F5344CB8AC3E}">
        <p14:creationId xmlns:p14="http://schemas.microsoft.com/office/powerpoint/2010/main" val="336908270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10794280" cy="5906518"/>
          </a:xfrm>
        </p:spPr>
        <p:txBody>
          <a:bodyPr/>
          <a:lstStyle/>
          <a:p>
            <a:br>
              <a:rPr lang="en-GB" sz="3600" b="1" dirty="0"/>
            </a:br>
            <a:r>
              <a:rPr lang="en-GB" sz="3600" b="1" dirty="0">
                <a:solidFill>
                  <a:srgbClr val="FFFF00"/>
                </a:solidFill>
              </a:rPr>
              <a:t>All </a:t>
            </a:r>
            <a:r>
              <a:rPr lang="en-GB" sz="3600" b="1" dirty="0"/>
              <a:t>  	We have travelled alone. </a:t>
            </a:r>
            <a:br>
              <a:rPr lang="en-GB" sz="3600" dirty="0"/>
            </a:br>
            <a:r>
              <a:rPr lang="en-GB" sz="3600" b="1" dirty="0"/>
              <a:t>        	We have travelled with those we love. </a:t>
            </a:r>
            <a:br>
              <a:rPr lang="en-GB" sz="3600" dirty="0"/>
            </a:br>
            <a:r>
              <a:rPr lang="en-GB" sz="3600" b="1" dirty="0"/>
              <a:t>         	We have jostled with those whose </a:t>
            </a:r>
            <a:br>
              <a:rPr lang="en-GB" sz="3600" b="1" dirty="0"/>
            </a:br>
            <a:r>
              <a:rPr lang="en-GB" sz="3600" b="1" dirty="0"/>
              <a:t>        	company we have not always enjoyed. </a:t>
            </a:r>
            <a:br>
              <a:rPr lang="en-GB" sz="3600" dirty="0"/>
            </a:br>
            <a:r>
              <a:rPr lang="en-GB" sz="3600" b="1" dirty="0"/>
              <a:t>        	But we have made it into your house, </a:t>
            </a:r>
            <a:br>
              <a:rPr lang="en-GB" sz="3600" dirty="0"/>
            </a:br>
            <a:r>
              <a:rPr lang="en-GB" sz="3600" b="1" dirty="0"/>
              <a:t>       		for rest, for inspiration,</a:t>
            </a:r>
            <a:br>
              <a:rPr lang="en-GB" sz="3600" dirty="0"/>
            </a:br>
            <a:r>
              <a:rPr lang="en-GB" sz="3600" b="1" dirty="0"/>
              <a:t>         	for forgiveness, for hope, for love.</a:t>
            </a:r>
            <a:br>
              <a:rPr lang="en-GB" sz="3600" dirty="0"/>
            </a:br>
            <a:endParaRPr lang="en-GB" sz="3600" dirty="0"/>
          </a:p>
        </p:txBody>
      </p:sp>
    </p:spTree>
    <p:extLst>
      <p:ext uri="{BB962C8B-B14F-4D97-AF65-F5344CB8AC3E}">
        <p14:creationId xmlns:p14="http://schemas.microsoft.com/office/powerpoint/2010/main" val="18070815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11116398" cy="5761046"/>
          </a:xfrm>
        </p:spPr>
        <p:txBody>
          <a:bodyPr/>
          <a:lstStyle/>
          <a:p>
            <a:r>
              <a:rPr lang="en-GB" sz="3600" b="1" dirty="0">
                <a:solidFill>
                  <a:srgbClr val="FFFF00"/>
                </a:solidFill>
              </a:rPr>
              <a:t>Leader 	</a:t>
            </a:r>
            <a:r>
              <a:rPr lang="en-GB" sz="3600" dirty="0"/>
              <a:t>Receive us afresh, </a:t>
            </a:r>
            <a:br>
              <a:rPr lang="en-GB" sz="3600" dirty="0"/>
            </a:br>
            <a:r>
              <a:rPr lang="en-GB" sz="3600" dirty="0"/>
              <a:t>            	renew us and inspire us, Lord. </a:t>
            </a:r>
            <a:br>
              <a:rPr lang="en-GB" sz="3600" dirty="0"/>
            </a:br>
            <a:r>
              <a:rPr lang="en-GB" sz="3600" dirty="0"/>
              <a:t>            	Amen. </a:t>
            </a:r>
            <a:br>
              <a:rPr lang="en-GB" sz="3600" dirty="0"/>
            </a:br>
            <a:br>
              <a:rPr lang="en-GB" sz="3600" dirty="0"/>
            </a:br>
            <a:br>
              <a:rPr lang="en-GB" sz="3600" dirty="0"/>
            </a:br>
            <a:r>
              <a:rPr lang="en-GB" sz="3600" dirty="0"/>
              <a:t> </a:t>
            </a:r>
            <a:br>
              <a:rPr lang="en-GB" sz="3600" dirty="0"/>
            </a:br>
            <a:r>
              <a:rPr lang="en-GB" b="1" dirty="0"/>
              <a:t> </a:t>
            </a:r>
            <a:endParaRPr lang="en-GB" dirty="0"/>
          </a:p>
        </p:txBody>
      </p:sp>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9918" y="1762269"/>
            <a:ext cx="4859193" cy="4859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29334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63682" y="354734"/>
            <a:ext cx="11710554" cy="6222711"/>
          </a:xfrm>
        </p:spPr>
        <p:txBody>
          <a:bodyPr>
            <a:normAutofit/>
          </a:bodyPr>
          <a:lstStyle/>
          <a:p>
            <a:br>
              <a:rPr lang="en-GB" sz="4000" dirty="0"/>
            </a:br>
            <a:r>
              <a:rPr lang="en-GB" sz="4000" b="1" dirty="0">
                <a:solidFill>
                  <a:srgbClr val="FFFF00"/>
                </a:solidFill>
              </a:rPr>
              <a:t>Hymn</a:t>
            </a:r>
            <a:r>
              <a:rPr lang="en-GB" sz="4000" b="1" dirty="0"/>
              <a:t> </a:t>
            </a:r>
            <a:r>
              <a:rPr lang="en-GB" sz="4000" b="1" dirty="0">
                <a:solidFill>
                  <a:schemeClr val="tx1"/>
                </a:solidFill>
              </a:rPr>
              <a:t>RS 480 </a:t>
            </a:r>
            <a:r>
              <a:rPr lang="en-GB" sz="4000" i="1" dirty="0">
                <a:solidFill>
                  <a:schemeClr val="tx1"/>
                </a:solidFill>
              </a:rPr>
              <a:t>The church is like a table    </a:t>
            </a:r>
            <a:br>
              <a:rPr lang="en-GB" sz="4000" i="1" dirty="0">
                <a:solidFill>
                  <a:schemeClr val="tx1"/>
                </a:solidFill>
              </a:rPr>
            </a:br>
            <a:br>
              <a:rPr lang="en-GB" sz="4000" i="1" dirty="0">
                <a:solidFill>
                  <a:schemeClr val="tx1"/>
                </a:solidFill>
              </a:rPr>
            </a:br>
            <a:r>
              <a:rPr lang="en-GB" sz="4000" b="1" dirty="0">
                <a:solidFill>
                  <a:srgbClr val="FFFF00"/>
                </a:solidFill>
              </a:rPr>
              <a:t>Prayers of Adoration, confession and </a:t>
            </a:r>
            <a:br>
              <a:rPr lang="en-GB" sz="4000" b="1" dirty="0">
                <a:solidFill>
                  <a:srgbClr val="FFFF00"/>
                </a:solidFill>
              </a:rPr>
            </a:br>
            <a:r>
              <a:rPr lang="en-GB" sz="4000" b="1" dirty="0">
                <a:solidFill>
                  <a:srgbClr val="FFFF00"/>
                </a:solidFill>
              </a:rPr>
              <a:t>Lord’s Prayer  </a:t>
            </a:r>
            <a:br>
              <a:rPr lang="en-GB" sz="4000" dirty="0"/>
            </a:br>
            <a:br>
              <a:rPr lang="en-GB" sz="4000" dirty="0"/>
            </a:br>
            <a:r>
              <a:rPr lang="en-GB" sz="4000" b="1" dirty="0">
                <a:solidFill>
                  <a:srgbClr val="FFFF00"/>
                </a:solidFill>
              </a:rPr>
              <a:t>Reading</a:t>
            </a:r>
            <a:r>
              <a:rPr lang="en-GB" sz="4000" dirty="0"/>
              <a:t>   </a:t>
            </a:r>
            <a:r>
              <a:rPr lang="en-GB" sz="4000" b="1" i="1" dirty="0"/>
              <a:t>Acts 2:37-47</a:t>
            </a:r>
            <a:br>
              <a:rPr lang="en-GB" sz="4000" b="1" i="1" dirty="0"/>
            </a:br>
            <a:r>
              <a:rPr lang="en-GB" sz="4000" b="1" i="1" dirty="0"/>
              <a:t>                 </a:t>
            </a:r>
            <a:br>
              <a:rPr lang="en-GB" sz="4000" dirty="0">
                <a:solidFill>
                  <a:srgbClr val="FFFF00"/>
                </a:solidFill>
                <a:latin typeface="Algerian" panose="04020705040A02060702" pitchFamily="82" charset="0"/>
              </a:rPr>
            </a:br>
            <a:r>
              <a:rPr lang="en-GB" sz="4000" dirty="0">
                <a:solidFill>
                  <a:srgbClr val="FFFF00"/>
                </a:solidFill>
                <a:latin typeface="Algerian" panose="04020705040A02060702" pitchFamily="82" charset="0"/>
              </a:rPr>
              <a:t>Holy habit              Fasting and feasting </a:t>
            </a:r>
            <a:endParaRPr lang="en-GB" sz="4000" b="1" dirty="0">
              <a:solidFill>
                <a:schemeClr val="tx1"/>
              </a:solidFill>
              <a:latin typeface="Algerian" panose="04020705040A02060702" pitchFamily="82" charset="0"/>
            </a:endParaRPr>
          </a:p>
        </p:txBody>
      </p:sp>
      <p:pic>
        <p:nvPicPr>
          <p:cNvPr id="5" name="Picture 4" descr="Man and Woman Sharing a Meal, 1885 - Vincent van Gogh"/>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10355" y="228599"/>
            <a:ext cx="1857663" cy="15782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1456846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074" name="Picture 2" descr="Image result for fas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90" y="230533"/>
            <a:ext cx="12098810" cy="6351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349384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329" y="0"/>
            <a:ext cx="10544898" cy="1309255"/>
          </a:xfrm>
        </p:spPr>
        <p:txBody>
          <a:bodyPr/>
          <a:lstStyle/>
          <a:p>
            <a:pPr algn="ctr"/>
            <a:r>
              <a:rPr lang="en-GB" sz="5400" b="1" dirty="0">
                <a:solidFill>
                  <a:schemeClr val="tx1"/>
                </a:solidFill>
              </a:rPr>
              <a:t>Fasting</a:t>
            </a:r>
          </a:p>
        </p:txBody>
      </p:sp>
      <p:sp>
        <p:nvSpPr>
          <p:cNvPr id="5" name="Rectangle 4"/>
          <p:cNvSpPr/>
          <p:nvPr/>
        </p:nvSpPr>
        <p:spPr>
          <a:xfrm>
            <a:off x="488373" y="1160110"/>
            <a:ext cx="11139054" cy="4571123"/>
          </a:xfrm>
          <a:prstGeom prst="rect">
            <a:avLst/>
          </a:prstGeom>
        </p:spPr>
        <p:txBody>
          <a:bodyPr wrap="square">
            <a:spAutoFit/>
          </a:bodyPr>
          <a:lstStyle/>
          <a:p>
            <a:pPr marL="342900" lvl="0" indent="-342900">
              <a:lnSpc>
                <a:spcPct val="107000"/>
              </a:lnSpc>
              <a:spcAft>
                <a:spcPts val="0"/>
              </a:spcAft>
              <a:buFont typeface="Symbol" panose="05050102010706020507" pitchFamily="18" charset="2"/>
              <a:buChar char=""/>
            </a:pPr>
            <a:r>
              <a:rPr lang="en-GB" sz="3600" b="1" dirty="0">
                <a:solidFill>
                  <a:srgbClr val="FFFF00"/>
                </a:solidFill>
                <a:latin typeface="Arial" panose="020B0604020202020204" pitchFamily="34" charset="0"/>
                <a:ea typeface="Calibri" panose="020F0502020204030204" pitchFamily="34" charset="0"/>
                <a:cs typeface="Times New Roman" panose="02020603050405020304" pitchFamily="18" charset="0"/>
              </a:rPr>
              <a:t>Fasting is an </a:t>
            </a:r>
            <a:r>
              <a:rPr lang="en-GB" sz="3600" b="1" dirty="0">
                <a:latin typeface="Arial" panose="020B0604020202020204" pitchFamily="34" charset="0"/>
                <a:ea typeface="Calibri" panose="020F0502020204030204" pitchFamily="34" charset="0"/>
                <a:cs typeface="Times New Roman" panose="02020603050405020304" pitchFamily="18" charset="0"/>
              </a:rPr>
              <a:t>ancient faith practice.</a:t>
            </a:r>
            <a:r>
              <a:rPr lang="en-GB" sz="3600" dirty="0">
                <a:latin typeface="Arial" panose="020B060402020202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0"/>
              </a:spcAft>
              <a:buFont typeface="Symbol" panose="05050102010706020507" pitchFamily="18" charset="2"/>
              <a:buChar char=""/>
            </a:pPr>
            <a:endParaRPr lang="en-GB" sz="1400"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GB" sz="3600" b="1" dirty="0">
                <a:solidFill>
                  <a:srgbClr val="FFFF00"/>
                </a:solidFill>
                <a:latin typeface="Arial" panose="020B0604020202020204" pitchFamily="34" charset="0"/>
                <a:ea typeface="Calibri" panose="020F0502020204030204" pitchFamily="34" charset="0"/>
                <a:cs typeface="Times New Roman" panose="02020603050405020304" pitchFamily="18" charset="0"/>
              </a:rPr>
              <a:t>Jesus himself practised it.</a:t>
            </a:r>
          </a:p>
          <a:p>
            <a:pPr marL="342900" lvl="0" indent="-342900">
              <a:lnSpc>
                <a:spcPct val="107000"/>
              </a:lnSpc>
              <a:spcAft>
                <a:spcPts val="0"/>
              </a:spcAft>
              <a:buFont typeface="Symbol" panose="05050102010706020507" pitchFamily="18" charset="2"/>
              <a:buChar char=""/>
            </a:pPr>
            <a:endParaRPr lang="en-GB" sz="14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GB" sz="3600" b="1" dirty="0">
                <a:solidFill>
                  <a:srgbClr val="FFFF00"/>
                </a:solidFill>
                <a:latin typeface="Arial" panose="020B0604020202020204" pitchFamily="34" charset="0"/>
                <a:ea typeface="Calibri" panose="020F0502020204030204" pitchFamily="34" charset="0"/>
                <a:cs typeface="Times New Roman" panose="02020603050405020304" pitchFamily="18" charset="0"/>
              </a:rPr>
              <a:t>Not so much abstaining from food, but feasting on the word of God; so fasting is feasting</a:t>
            </a:r>
            <a:r>
              <a:rPr lang="en-GB" sz="3600" dirty="0">
                <a:latin typeface="Arial" panose="020B060402020202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0"/>
              </a:spcAft>
              <a:buFont typeface="Symbol" panose="05050102010706020507" pitchFamily="18" charset="2"/>
              <a:buChar char=""/>
            </a:pP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GB" sz="3600" b="1" dirty="0">
                <a:solidFill>
                  <a:srgbClr val="FFFF00"/>
                </a:solidFill>
                <a:latin typeface="Arial" panose="020B0604020202020204" pitchFamily="34" charset="0"/>
                <a:ea typeface="Calibri" panose="020F0502020204030204" pitchFamily="34" charset="0"/>
                <a:cs typeface="Times New Roman" panose="02020603050405020304" pitchFamily="18" charset="0"/>
              </a:rPr>
              <a:t>Fasting develops personal holiness.</a:t>
            </a:r>
            <a:r>
              <a:rPr lang="en-GB" sz="3600" dirty="0">
                <a:solidFill>
                  <a:srgbClr val="FFFF00"/>
                </a:solidFill>
                <a:latin typeface="Arial" panose="020B060402020202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0"/>
              </a:spcAft>
              <a:buFont typeface="Symbol" panose="05050102010706020507" pitchFamily="18" charset="2"/>
              <a:buChar char=""/>
            </a:pPr>
            <a:endParaRPr lang="en-GB" sz="1400" dirty="0">
              <a:solidFill>
                <a:srgbClr val="FFFF00"/>
              </a:solidFill>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GB" sz="3600" b="1" dirty="0">
                <a:solidFill>
                  <a:srgbClr val="FFFF00"/>
                </a:solidFill>
                <a:latin typeface="Arial" panose="020B0604020202020204" pitchFamily="34" charset="0"/>
                <a:ea typeface="Calibri" panose="020F0502020204030204" pitchFamily="34" charset="0"/>
                <a:cs typeface="Times New Roman" panose="02020603050405020304" pitchFamily="18" charset="0"/>
              </a:rPr>
              <a:t>Helps us remember</a:t>
            </a:r>
            <a:r>
              <a:rPr lang="en-GB" sz="3600" dirty="0">
                <a:solidFill>
                  <a:srgbClr val="FFFF00"/>
                </a:solidFill>
                <a:latin typeface="Arial" panose="020B0604020202020204" pitchFamily="34" charset="0"/>
                <a:ea typeface="Calibri" panose="020F0502020204030204" pitchFamily="34" charset="0"/>
                <a:cs typeface="Times New Roman" panose="02020603050405020304" pitchFamily="18" charset="0"/>
              </a:rPr>
              <a:t> those who have no food.  </a:t>
            </a:r>
            <a:endParaRPr lang="en-GB" sz="36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915441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2" y="218210"/>
            <a:ext cx="10565680" cy="737754"/>
          </a:xfrm>
        </p:spPr>
        <p:txBody>
          <a:bodyPr/>
          <a:lstStyle/>
          <a:p>
            <a:r>
              <a:rPr lang="en-GB" b="1" dirty="0">
                <a:solidFill>
                  <a:srgbClr val="FFFF00"/>
                </a:solidFill>
              </a:rPr>
              <a:t>                         </a:t>
            </a:r>
            <a:r>
              <a:rPr lang="en-GB" b="1" dirty="0">
                <a:solidFill>
                  <a:schemeClr val="tx1"/>
                </a:solidFill>
              </a:rPr>
              <a:t>Feasting</a:t>
            </a:r>
          </a:p>
        </p:txBody>
      </p:sp>
      <p:sp>
        <p:nvSpPr>
          <p:cNvPr id="3" name="Rectangle 2"/>
          <p:cNvSpPr/>
          <p:nvPr/>
        </p:nvSpPr>
        <p:spPr>
          <a:xfrm>
            <a:off x="238991" y="1070264"/>
            <a:ext cx="11720945" cy="5328766"/>
          </a:xfrm>
          <a:prstGeom prst="rect">
            <a:avLst/>
          </a:prstGeom>
        </p:spPr>
        <p:txBody>
          <a:bodyPr wrap="square">
            <a:spAutoFit/>
          </a:bodyPr>
          <a:lstStyle/>
          <a:p>
            <a:pPr marL="342900" lvl="0" indent="-342900">
              <a:lnSpc>
                <a:spcPct val="107000"/>
              </a:lnSpc>
              <a:spcAft>
                <a:spcPts val="0"/>
              </a:spcAft>
              <a:buFont typeface="Symbol" panose="05050102010706020507" pitchFamily="18" charset="2"/>
              <a:buChar char=""/>
            </a:pPr>
            <a:r>
              <a:rPr lang="en-GB" sz="3200" dirty="0">
                <a:solidFill>
                  <a:srgbClr val="FFFF00"/>
                </a:solidFill>
                <a:latin typeface="Arial" panose="020B0604020202020204" pitchFamily="34" charset="0"/>
                <a:ea typeface="Calibri" panose="020F0502020204030204" pitchFamily="34" charset="0"/>
                <a:cs typeface="Times New Roman" panose="02020603050405020304" pitchFamily="18" charset="0"/>
              </a:rPr>
              <a:t>The </a:t>
            </a:r>
            <a:r>
              <a:rPr lang="en-GB" sz="3200" b="1" dirty="0">
                <a:solidFill>
                  <a:srgbClr val="FFFF00"/>
                </a:solidFill>
                <a:latin typeface="Arial" panose="020B0604020202020204" pitchFamily="34" charset="0"/>
                <a:ea typeface="Calibri" panose="020F0502020204030204" pitchFamily="34" charset="0"/>
                <a:cs typeface="Times New Roman" panose="02020603050405020304" pitchFamily="18" charset="0"/>
              </a:rPr>
              <a:t>value of living ‘rhythmically’ is both </a:t>
            </a:r>
            <a:r>
              <a:rPr lang="en-GB" sz="3200" b="1" dirty="0">
                <a:latin typeface="Arial" panose="020B0604020202020204" pitchFamily="34" charset="0"/>
                <a:ea typeface="Calibri" panose="020F0502020204030204" pitchFamily="34" charset="0"/>
                <a:cs typeface="Times New Roman" panose="02020603050405020304" pitchFamily="18" charset="0"/>
              </a:rPr>
              <a:t>formative and missional.</a:t>
            </a:r>
            <a:r>
              <a:rPr lang="en-GB" sz="3200" dirty="0">
                <a:solidFill>
                  <a:srgbClr val="FFFF00"/>
                </a:solidFill>
                <a:latin typeface="Arial" panose="020B0604020202020204" pitchFamily="34" charset="0"/>
                <a:ea typeface="Calibri" panose="020F0502020204030204" pitchFamily="34" charset="0"/>
                <a:cs typeface="Times New Roman" panose="02020603050405020304" pitchFamily="18" charset="0"/>
              </a:rPr>
              <a:t> </a:t>
            </a:r>
          </a:p>
          <a:p>
            <a:pPr lvl="0">
              <a:lnSpc>
                <a:spcPct val="107000"/>
              </a:lnSpc>
              <a:spcAft>
                <a:spcPts val="0"/>
              </a:spcAft>
            </a:pPr>
            <a:endParaRPr lang="en-GB" sz="10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GB" sz="3200" b="1" dirty="0">
                <a:solidFill>
                  <a:srgbClr val="FFFF00"/>
                </a:solidFill>
                <a:latin typeface="Arial" panose="020B0604020202020204" pitchFamily="34" charset="0"/>
                <a:ea typeface="Calibri" panose="020F0502020204030204" pitchFamily="34" charset="0"/>
                <a:cs typeface="Times New Roman" panose="02020603050405020304" pitchFamily="18" charset="0"/>
              </a:rPr>
              <a:t>Gathering gather monthly or weekly </a:t>
            </a:r>
            <a:r>
              <a:rPr lang="en-GB" sz="3200" b="1" dirty="0">
                <a:latin typeface="Arial" panose="020B0604020202020204" pitchFamily="34" charset="0"/>
                <a:ea typeface="Calibri" panose="020F0502020204030204" pitchFamily="34" charset="0"/>
                <a:cs typeface="Times New Roman" panose="02020603050405020304" pitchFamily="18" charset="0"/>
              </a:rPr>
              <a:t>to share food and faith.</a:t>
            </a:r>
            <a:r>
              <a:rPr lang="en-GB" sz="3200" dirty="0">
                <a:latin typeface="Arial" panose="020B0604020202020204" pitchFamily="34" charset="0"/>
                <a:ea typeface="Calibri" panose="020F0502020204030204" pitchFamily="34" charset="0"/>
                <a:cs typeface="Times New Roman" panose="02020603050405020304" pitchFamily="18" charset="0"/>
              </a:rPr>
              <a:t> </a:t>
            </a:r>
          </a:p>
          <a:p>
            <a:pPr lvl="0">
              <a:lnSpc>
                <a:spcPct val="107000"/>
              </a:lnSpc>
              <a:spcAft>
                <a:spcPts val="0"/>
              </a:spcAft>
            </a:pPr>
            <a:endParaRPr lang="en-GB" sz="1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GB" sz="3200" dirty="0">
                <a:latin typeface="Arial" panose="020B0604020202020204" pitchFamily="34" charset="0"/>
                <a:ea typeface="Calibri" panose="020F0502020204030204" pitchFamily="34" charset="0"/>
                <a:cs typeface="Times New Roman" panose="02020603050405020304" pitchFamily="18" charset="0"/>
              </a:rPr>
              <a:t>‘</a:t>
            </a:r>
            <a:r>
              <a:rPr lang="en-GB" sz="3200" b="1" dirty="0" err="1">
                <a:latin typeface="Arial" panose="020B0604020202020204" pitchFamily="34" charset="0"/>
                <a:ea typeface="Calibri" panose="020F0502020204030204" pitchFamily="34" charset="0"/>
                <a:cs typeface="Times New Roman" panose="02020603050405020304" pitchFamily="18" charset="0"/>
              </a:rPr>
              <a:t>Tabletalk</a:t>
            </a:r>
            <a:r>
              <a:rPr lang="en-GB" sz="3200" b="1" dirty="0">
                <a:latin typeface="Arial" panose="020B0604020202020204" pitchFamily="34" charset="0"/>
                <a:ea typeface="Calibri" panose="020F0502020204030204" pitchFamily="34" charset="0"/>
                <a:cs typeface="Times New Roman" panose="02020603050405020304" pitchFamily="18" charset="0"/>
              </a:rPr>
              <a:t>’,</a:t>
            </a:r>
            <a:r>
              <a:rPr lang="en-GB" sz="3200" dirty="0">
                <a:solidFill>
                  <a:srgbClr val="FFFF00"/>
                </a:solidFill>
                <a:latin typeface="Arial" panose="020B0604020202020204" pitchFamily="34" charset="0"/>
                <a:ea typeface="Calibri" panose="020F0502020204030204" pitchFamily="34" charset="0"/>
                <a:cs typeface="Times New Roman" panose="02020603050405020304" pitchFamily="18" charset="0"/>
              </a:rPr>
              <a:t> where during the meal a topic would be teased out and reflected upon.</a:t>
            </a:r>
          </a:p>
          <a:p>
            <a:pPr lvl="0">
              <a:lnSpc>
                <a:spcPct val="107000"/>
              </a:lnSpc>
              <a:spcAft>
                <a:spcPts val="0"/>
              </a:spcAft>
            </a:pPr>
            <a:endParaRPr lang="en-GB" sz="10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3200" b="1" dirty="0">
                <a:latin typeface="Arial" panose="020B0604020202020204" pitchFamily="34" charset="0"/>
                <a:ea typeface="Calibri" panose="020F0502020204030204" pitchFamily="34" charset="0"/>
                <a:cs typeface="Times New Roman" panose="02020603050405020304" pitchFamily="18" charset="0"/>
              </a:rPr>
              <a:t>Eating together encourages</a:t>
            </a:r>
            <a:r>
              <a:rPr lang="en-GB" sz="3200" dirty="0">
                <a:latin typeface="Arial" panose="020B0604020202020204" pitchFamily="34" charset="0"/>
                <a:ea typeface="Calibri" panose="020F0502020204030204" pitchFamily="34" charset="0"/>
                <a:cs typeface="Times New Roman" panose="02020603050405020304" pitchFamily="18" charset="0"/>
              </a:rPr>
              <a:t> </a:t>
            </a:r>
            <a:r>
              <a:rPr lang="en-GB" sz="3200" dirty="0">
                <a:solidFill>
                  <a:srgbClr val="FFFF00"/>
                </a:solidFill>
                <a:latin typeface="Arial" panose="020B0604020202020204" pitchFamily="34" charset="0"/>
                <a:ea typeface="Calibri" panose="020F0502020204030204" pitchFamily="34" charset="0"/>
                <a:cs typeface="Times New Roman" panose="02020603050405020304" pitchFamily="18" charset="0"/>
              </a:rPr>
              <a:t>praying together, mediating on scripture together, and discussing missional ideas and activities together.   </a:t>
            </a:r>
            <a:endParaRPr lang="en-GB" sz="3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3963458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36418" y="333952"/>
            <a:ext cx="11471564" cy="6139584"/>
          </a:xfrm>
        </p:spPr>
        <p:txBody>
          <a:bodyPr>
            <a:normAutofit/>
          </a:bodyPr>
          <a:lstStyle/>
          <a:p>
            <a:r>
              <a:rPr lang="en-GB" sz="4000" b="1" dirty="0">
                <a:solidFill>
                  <a:srgbClr val="FFFF00"/>
                </a:solidFill>
              </a:rPr>
              <a:t>Hymn</a:t>
            </a:r>
            <a:r>
              <a:rPr lang="en-GB" sz="4000" b="1" dirty="0"/>
              <a:t>  </a:t>
            </a:r>
            <a:r>
              <a:rPr lang="en-GB" sz="4000" i="1" dirty="0"/>
              <a:t>When we come to eat together </a:t>
            </a:r>
            <a:r>
              <a:rPr lang="en-GB" sz="4000" i="1" dirty="0">
                <a:solidFill>
                  <a:schemeClr val="tx1"/>
                </a:solidFill>
              </a:rPr>
              <a:t>  </a:t>
            </a:r>
            <a:br>
              <a:rPr lang="en-GB" sz="4000" i="1" dirty="0">
                <a:solidFill>
                  <a:srgbClr val="FFFF00"/>
                </a:solidFill>
              </a:rPr>
            </a:br>
            <a:r>
              <a:rPr lang="en-GB" sz="4000" i="1" dirty="0">
                <a:solidFill>
                  <a:srgbClr val="FFFF00"/>
                </a:solidFill>
              </a:rPr>
              <a:t> </a:t>
            </a:r>
            <a:br>
              <a:rPr lang="en-GB" sz="4000" i="1" dirty="0">
                <a:solidFill>
                  <a:srgbClr val="FFFF00"/>
                </a:solidFill>
              </a:rPr>
            </a:br>
            <a:r>
              <a:rPr lang="en-GB" sz="4000" dirty="0">
                <a:solidFill>
                  <a:srgbClr val="FFFF00"/>
                </a:solidFill>
              </a:rPr>
              <a:t>Reading      </a:t>
            </a:r>
            <a:r>
              <a:rPr lang="en-GB" sz="4000" b="1" i="1" dirty="0">
                <a:solidFill>
                  <a:schemeClr val="tx1"/>
                </a:solidFill>
              </a:rPr>
              <a:t>Luke 14:15-23</a:t>
            </a:r>
            <a:br>
              <a:rPr lang="en-GB" sz="4000" dirty="0">
                <a:solidFill>
                  <a:srgbClr val="FFFF00"/>
                </a:solidFill>
              </a:rPr>
            </a:br>
            <a:br>
              <a:rPr lang="en-GB" sz="4000" dirty="0">
                <a:solidFill>
                  <a:srgbClr val="FFFF00"/>
                </a:solidFill>
                <a:latin typeface="+mn-lt"/>
              </a:rPr>
            </a:br>
            <a:r>
              <a:rPr lang="en-GB" sz="4000" b="1" dirty="0">
                <a:solidFill>
                  <a:srgbClr val="FFFF00"/>
                </a:solidFill>
                <a:latin typeface="Algerian" panose="04020705040A02060702" pitchFamily="82" charset="0"/>
              </a:rPr>
              <a:t>Holy Habit      Table Fellowship </a:t>
            </a:r>
            <a:r>
              <a:rPr lang="en-GB" sz="4000" dirty="0">
                <a:solidFill>
                  <a:schemeClr val="tx1"/>
                </a:solidFill>
                <a:latin typeface="Algerian" panose="04020705040A02060702" pitchFamily="82" charset="0"/>
              </a:rPr>
              <a:t> </a:t>
            </a:r>
            <a:r>
              <a:rPr lang="en-GB" sz="4000" b="1" i="1" dirty="0">
                <a:solidFill>
                  <a:schemeClr val="tx1"/>
                </a:solidFill>
                <a:latin typeface="Algerian" panose="04020705040A02060702" pitchFamily="82" charset="0"/>
              </a:rPr>
              <a:t> </a:t>
            </a:r>
            <a:endParaRPr lang="en-GB" sz="4800" i="1" dirty="0">
              <a:solidFill>
                <a:schemeClr val="tx1"/>
              </a:solidFill>
              <a:latin typeface="Algerian" panose="04020705040A02060702" pitchFamily="82" charset="0"/>
            </a:endParaRPr>
          </a:p>
        </p:txBody>
      </p:sp>
      <p:pic>
        <p:nvPicPr>
          <p:cNvPr id="4" name="Picture 3" descr="Man and Woman Sharing a Meal, 1885 - Vincent van Gogh"/>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50319" y="1289686"/>
            <a:ext cx="1857663" cy="15782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1413" y="3917372"/>
            <a:ext cx="8503398" cy="2332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05810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 23rd July HH eating togther</Template>
  <TotalTime>14</TotalTime>
  <Words>245</Words>
  <Application>Microsoft Office PowerPoint</Application>
  <PresentationFormat>Widescreen</PresentationFormat>
  <Paragraphs>45</Paragraphs>
  <Slides>15</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Algerian</vt:lpstr>
      <vt:lpstr>Arial</vt:lpstr>
      <vt:lpstr>Calibri</vt:lpstr>
      <vt:lpstr>Century Gothic</vt:lpstr>
      <vt:lpstr>Symbol</vt:lpstr>
      <vt:lpstr>Times New Roman</vt:lpstr>
      <vt:lpstr>Wingdings 3</vt:lpstr>
      <vt:lpstr>Ion</vt:lpstr>
      <vt:lpstr>Theme – Holy Habits  7. Eating together</vt:lpstr>
      <vt:lpstr>Call to worship    Leader  Guided by your Spirit,                we have made the journey                through the wilderness and desert,                trekking across rocky paths and dirt                    tracks, and crowded city streets.  </vt:lpstr>
      <vt:lpstr> All    We have travelled alone.           We have travelled with those we love.            We have jostled with those whose           company we have not always enjoyed.           But we have made it into your house,           for rest, for inspiration,           for forgiveness, for hope, for love. </vt:lpstr>
      <vt:lpstr>Leader  Receive us afresh,               renew us and inspire us, Lord.               Amen.       </vt:lpstr>
      <vt:lpstr> Hymn RS 480 The church is like a table      Prayers of Adoration, confession and  Lord’s Prayer    Reading   Acts 2:37-47                   Holy habit              Fasting and feasting </vt:lpstr>
      <vt:lpstr>PowerPoint Presentation</vt:lpstr>
      <vt:lpstr>Fasting</vt:lpstr>
      <vt:lpstr>                         Feasting</vt:lpstr>
      <vt:lpstr>Hymn  When we come to eat together      Reading      Luke 14:15-23  Holy Habit      Table Fellowship   </vt:lpstr>
      <vt:lpstr>                  Table Fellowship </vt:lpstr>
      <vt:lpstr>  Biblical image of ‘a heavenly banquet’  </vt:lpstr>
      <vt:lpstr>Fresh expressions of church,  including eating together  </vt:lpstr>
      <vt:lpstr>         Multi-dimensional blessing  </vt:lpstr>
      <vt:lpstr>PowerPoint Presentation</vt:lpstr>
      <vt:lpstr>Hymn    It makes a banquet from a meal      Offertory  Prayers of Intercession  Hymn RS 567   Thy hand O God has guided    Closing prayer and blessing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Fleet United Reformed Church    Holy Habit  Eating Together     6th August 2017 </dc:title>
  <dc:creator>Ruth Dillon</dc:creator>
  <cp:lastModifiedBy>RHeine@W-SYNOD.local</cp:lastModifiedBy>
  <cp:revision>5</cp:revision>
  <dcterms:created xsi:type="dcterms:W3CDTF">2017-08-05T11:42:22Z</dcterms:created>
  <dcterms:modified xsi:type="dcterms:W3CDTF">2018-04-26T09:56:30Z</dcterms:modified>
</cp:coreProperties>
</file>