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6" r:id="rId1"/>
  </p:sldMasterIdLst>
  <p:sldIdLst>
    <p:sldId id="256" r:id="rId2"/>
    <p:sldId id="257" r:id="rId3"/>
    <p:sldId id="297" r:id="rId4"/>
    <p:sldId id="300" r:id="rId5"/>
    <p:sldId id="311" r:id="rId6"/>
    <p:sldId id="302" r:id="rId7"/>
    <p:sldId id="303" r:id="rId8"/>
    <p:sldId id="292" r:id="rId9"/>
    <p:sldId id="318" r:id="rId10"/>
    <p:sldId id="313" r:id="rId11"/>
    <p:sldId id="314" r:id="rId12"/>
    <p:sldId id="316" r:id="rId13"/>
    <p:sldId id="315" r:id="rId14"/>
    <p:sldId id="320" r:id="rId15"/>
    <p:sldId id="312" r:id="rId16"/>
    <p:sldId id="295" r:id="rId17"/>
    <p:sldId id="31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107" d="100"/>
          <a:sy n="107" d="100"/>
        </p:scale>
        <p:origin x="138" y="1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56510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D22EA69A-E976-41A6-99C9-0A9D32BFAF14}" type="datetimeFigureOut">
              <a:rPr lang="en-GB" smtClean="0"/>
              <a:t>26/04/2018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1096079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2972477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41690174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4023297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89975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117344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15837980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8544166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663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22EA69A-E976-41A6-99C9-0A9D32BFAF14}" type="datetimeFigureOut">
              <a:rPr lang="en-GB" smtClean="0"/>
              <a:t>26/04/2018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479503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22EA69A-E976-41A6-99C9-0A9D32BFAF14}" type="datetimeFigureOut">
              <a:rPr lang="en-GB" smtClean="0"/>
              <a:t>26/04/2018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7728923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22EA69A-E976-41A6-99C9-0A9D32BFAF14}" type="datetimeFigureOut">
              <a:rPr lang="en-GB" smtClean="0"/>
              <a:t>26/04/2018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545487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22EA69A-E976-41A6-99C9-0A9D32BFAF14}" type="datetimeFigureOut">
              <a:rPr lang="en-GB" smtClean="0"/>
              <a:t>26/04/2018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1073013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2EA69A-E976-41A6-99C9-0A9D32BFAF14}" type="datetimeFigureOut">
              <a:rPr lang="en-GB" smtClean="0"/>
              <a:t>26/04/2018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1689271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2EA69A-E976-41A6-99C9-0A9D32BFAF14}" type="datetimeFigureOut">
              <a:rPr lang="en-GB" smtClean="0"/>
              <a:t>26/04/2018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32064616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22EA69A-E976-41A6-99C9-0A9D32BFAF14}" type="datetimeFigureOut">
              <a:rPr lang="en-GB" smtClean="0"/>
              <a:t>26/04/2018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C2253A6-6A96-421F-AB32-22EC0E8C48A5}" type="slidenum">
              <a:rPr lang="en-GB" smtClean="0"/>
              <a:t>‹#›</a:t>
            </a:fld>
            <a:endParaRPr lang="en-GB"/>
          </a:p>
        </p:txBody>
      </p:sp>
    </p:spTree>
    <p:extLst>
      <p:ext uri="{BB962C8B-B14F-4D97-AF65-F5344CB8AC3E}">
        <p14:creationId xmlns:p14="http://schemas.microsoft.com/office/powerpoint/2010/main" val="2415239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D22EA69A-E976-41A6-99C9-0A9D32BFAF14}" type="datetimeFigureOut">
              <a:rPr lang="en-GB" smtClean="0"/>
              <a:t>26/04/2018</a:t>
            </a:fld>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GB"/>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CC2253A6-6A96-421F-AB32-22EC0E8C48A5}" type="slidenum">
              <a:rPr lang="en-GB" smtClean="0"/>
              <a:t>‹#›</a:t>
            </a:fld>
            <a:endParaRPr lang="en-GB"/>
          </a:p>
        </p:txBody>
      </p:sp>
    </p:spTree>
    <p:extLst>
      <p:ext uri="{BB962C8B-B14F-4D97-AF65-F5344CB8AC3E}">
        <p14:creationId xmlns:p14="http://schemas.microsoft.com/office/powerpoint/2010/main" val="3300060766"/>
      </p:ext>
    </p:extLst>
  </p:cSld>
  <p:clrMap bg1="dk1" tx1="lt1" bg2="dk2" tx2="lt2" accent1="accent1" accent2="accent2" accent3="accent3" accent4="accent4" accent5="accent5" accent6="accent6" hlink="hlink" folHlink="folHlink"/>
  <p:sldLayoutIdLst>
    <p:sldLayoutId id="2147484087" r:id="rId1"/>
    <p:sldLayoutId id="2147484088" r:id="rId2"/>
    <p:sldLayoutId id="2147484089" r:id="rId3"/>
    <p:sldLayoutId id="2147484090" r:id="rId4"/>
    <p:sldLayoutId id="2147484091" r:id="rId5"/>
    <p:sldLayoutId id="2147484092" r:id="rId6"/>
    <p:sldLayoutId id="2147484093" r:id="rId7"/>
    <p:sldLayoutId id="2147484094" r:id="rId8"/>
    <p:sldLayoutId id="2147484095" r:id="rId9"/>
    <p:sldLayoutId id="2147484096" r:id="rId10"/>
    <p:sldLayoutId id="2147484097" r:id="rId11"/>
    <p:sldLayoutId id="2147484098" r:id="rId12"/>
    <p:sldLayoutId id="2147484099" r:id="rId13"/>
    <p:sldLayoutId id="2147484100" r:id="rId14"/>
    <p:sldLayoutId id="2147484101" r:id="rId15"/>
    <p:sldLayoutId id="2147484102" r:id="rId16"/>
    <p:sldLayoutId id="2147484103"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6057900" y="1911927"/>
            <a:ext cx="5465618" cy="1924967"/>
          </a:xfrm>
        </p:spPr>
        <p:txBody>
          <a:bodyPr>
            <a:normAutofit fontScale="90000"/>
          </a:bodyPr>
          <a:lstStyle/>
          <a:p>
            <a:pPr algn="ctr"/>
            <a:br>
              <a:rPr lang="en-GB" dirty="0"/>
            </a:br>
            <a:r>
              <a:rPr lang="en-GB" b="1" i="1" dirty="0">
                <a:solidFill>
                  <a:srgbClr val="FFFF00"/>
                </a:solidFill>
              </a:rPr>
              <a:t>Theme – Holy Habits</a:t>
            </a:r>
            <a:br>
              <a:rPr lang="en-GB" b="1" i="1" dirty="0">
                <a:solidFill>
                  <a:srgbClr val="FFFF00"/>
                </a:solidFill>
              </a:rPr>
            </a:br>
            <a:br>
              <a:rPr lang="en-GB" b="1" i="1" dirty="0">
                <a:solidFill>
                  <a:srgbClr val="FFFF00"/>
                </a:solidFill>
              </a:rPr>
            </a:br>
            <a:r>
              <a:rPr lang="en-GB" b="1" i="1" dirty="0">
                <a:solidFill>
                  <a:srgbClr val="FFFF00"/>
                </a:solidFill>
              </a:rPr>
              <a:t>2. </a:t>
            </a:r>
            <a:r>
              <a:rPr lang="en-GB" b="1" i="1" cap="none" dirty="0">
                <a:solidFill>
                  <a:srgbClr val="FFFF00"/>
                </a:solidFill>
              </a:rPr>
              <a:t>Fellowship</a:t>
            </a:r>
            <a:r>
              <a:rPr lang="en-GB" b="1" i="1" dirty="0">
                <a:solidFill>
                  <a:srgbClr val="FFFF00"/>
                </a:solidFill>
              </a:rPr>
              <a:t>    </a:t>
            </a:r>
            <a:br>
              <a:rPr lang="en-GB" b="1" i="1" dirty="0">
                <a:solidFill>
                  <a:srgbClr val="FFFF00"/>
                </a:solidFill>
              </a:rPr>
            </a:br>
            <a:endParaRPr lang="en-GB" b="1" i="1" dirty="0">
              <a:solidFill>
                <a:srgbClr val="FFFF00"/>
              </a:solidFill>
            </a:endParaRPr>
          </a:p>
        </p:txBody>
      </p:sp>
      <p:pic>
        <p:nvPicPr>
          <p:cNvPr id="7" name="Picture 6" descr="Related image"/>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8743" y="343997"/>
            <a:ext cx="2841625" cy="11823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descr="Image result for koinoni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8082" y="1911927"/>
            <a:ext cx="4506913" cy="4291446"/>
          </a:xfrm>
          <a:prstGeom prst="rect">
            <a:avLst/>
          </a:prstGeom>
          <a:noFill/>
          <a:ln>
            <a:noFill/>
          </a:ln>
        </p:spPr>
      </p:pic>
    </p:spTree>
    <p:extLst>
      <p:ext uri="{BB962C8B-B14F-4D97-AF65-F5344CB8AC3E}">
        <p14:creationId xmlns:p14="http://schemas.microsoft.com/office/powerpoint/2010/main" val="2193287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03910"/>
            <a:ext cx="11055927" cy="779317"/>
          </a:xfrm>
        </p:spPr>
        <p:txBody>
          <a:bodyPr/>
          <a:lstStyle/>
          <a:p>
            <a:pPr algn="ctr"/>
            <a:r>
              <a:rPr lang="en-GB" b="1" dirty="0">
                <a:solidFill>
                  <a:srgbClr val="FFFF00"/>
                </a:solidFill>
              </a:rPr>
              <a:t>What is </a:t>
            </a:r>
            <a:r>
              <a:rPr lang="en-GB" b="1" dirty="0" err="1">
                <a:solidFill>
                  <a:srgbClr val="FFFF00"/>
                </a:solidFill>
              </a:rPr>
              <a:t>koinonia</a:t>
            </a:r>
            <a:r>
              <a:rPr lang="en-GB" b="1" dirty="0">
                <a:solidFill>
                  <a:srgbClr val="FFFF00"/>
                </a:solidFill>
              </a:rPr>
              <a:t> ?</a:t>
            </a:r>
          </a:p>
        </p:txBody>
      </p:sp>
      <p:sp>
        <p:nvSpPr>
          <p:cNvPr id="3" name="Rectangle 2"/>
          <p:cNvSpPr/>
          <p:nvPr/>
        </p:nvSpPr>
        <p:spPr>
          <a:xfrm>
            <a:off x="394855" y="966355"/>
            <a:ext cx="11471563" cy="5361468"/>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GB" sz="4000" dirty="0">
                <a:latin typeface="Arial" panose="020B0604020202020204" pitchFamily="34" charset="0"/>
                <a:ea typeface="Calibri" panose="020F0502020204030204" pitchFamily="34" charset="0"/>
                <a:cs typeface="Times New Roman" panose="02020603050405020304" pitchFamily="18" charset="0"/>
              </a:rPr>
              <a:t>A </a:t>
            </a:r>
            <a:r>
              <a:rPr lang="en-GB" sz="4000" dirty="0">
                <a:solidFill>
                  <a:srgbClr val="FFFF00"/>
                </a:solidFill>
                <a:latin typeface="Arial" panose="020B0604020202020204" pitchFamily="34" charset="0"/>
                <a:ea typeface="Calibri" panose="020F0502020204030204" pitchFamily="34" charset="0"/>
                <a:cs typeface="Times New Roman" panose="02020603050405020304" pitchFamily="18" charset="0"/>
              </a:rPr>
              <a:t>Greek word </a:t>
            </a:r>
            <a:r>
              <a:rPr lang="en-GB" sz="4000" dirty="0">
                <a:latin typeface="Arial" panose="020B0604020202020204" pitchFamily="34" charset="0"/>
                <a:ea typeface="Calibri" panose="020F0502020204030204" pitchFamily="34" charset="0"/>
                <a:cs typeface="Times New Roman" panose="02020603050405020304" pitchFamily="18" charset="0"/>
              </a:rPr>
              <a:t>translated as ‘fellowship’.</a:t>
            </a:r>
          </a:p>
          <a:p>
            <a:pPr lvl="0">
              <a:lnSpc>
                <a:spcPct val="107000"/>
              </a:lnSpc>
              <a:spcAft>
                <a:spcPts val="0"/>
              </a:spcAft>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4000" dirty="0">
                <a:latin typeface="Arial" panose="020B0604020202020204" pitchFamily="34" charset="0"/>
                <a:ea typeface="Calibri" panose="020F0502020204030204" pitchFamily="34" charset="0"/>
                <a:cs typeface="Times New Roman" panose="02020603050405020304" pitchFamily="18" charset="0"/>
              </a:rPr>
              <a:t>However is has more </a:t>
            </a:r>
            <a:r>
              <a:rPr lang="en-GB" sz="4000" dirty="0">
                <a:solidFill>
                  <a:srgbClr val="FFFF00"/>
                </a:solidFill>
                <a:latin typeface="Arial" panose="020B0604020202020204" pitchFamily="34" charset="0"/>
                <a:ea typeface="Calibri" panose="020F0502020204030204" pitchFamily="34" charset="0"/>
                <a:cs typeface="Times New Roman" panose="02020603050405020304" pitchFamily="18" charset="0"/>
              </a:rPr>
              <a:t>richness, depth, meaning and challenge </a:t>
            </a:r>
            <a:r>
              <a:rPr lang="en-GB" sz="4000" dirty="0">
                <a:latin typeface="Arial" panose="020B0604020202020204" pitchFamily="34" charset="0"/>
                <a:ea typeface="Calibri" panose="020F0502020204030204" pitchFamily="34" charset="0"/>
                <a:cs typeface="Times New Roman" panose="02020603050405020304" pitchFamily="18" charset="0"/>
              </a:rPr>
              <a:t>than our understanding of fellowship  </a:t>
            </a:r>
          </a:p>
          <a:p>
            <a:pPr marL="342900" lvl="0" indent="-342900">
              <a:lnSpc>
                <a:spcPct val="107000"/>
              </a:lnSpc>
              <a:spcAft>
                <a:spcPts val="0"/>
              </a:spcAft>
              <a:buFont typeface="Symbol" panose="05050102010706020507" pitchFamily="18" charset="2"/>
              <a:buChar char=""/>
            </a:pPr>
            <a:endParaRPr lang="en-GB" sz="20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4000" dirty="0">
                <a:latin typeface="Arial" panose="020B0604020202020204" pitchFamily="34" charset="0"/>
                <a:ea typeface="Calibri" panose="020F0502020204030204" pitchFamily="34" charset="0"/>
                <a:cs typeface="Times New Roman" panose="02020603050405020304" pitchFamily="18" charset="0"/>
              </a:rPr>
              <a:t>It points a </a:t>
            </a:r>
            <a:r>
              <a:rPr lang="en-GB" sz="4000" dirty="0">
                <a:solidFill>
                  <a:srgbClr val="FFFF00"/>
                </a:solidFill>
                <a:latin typeface="Arial" panose="020B0604020202020204" pitchFamily="34" charset="0"/>
                <a:ea typeface="Calibri" panose="020F0502020204030204" pitchFamily="34" charset="0"/>
                <a:cs typeface="Times New Roman" panose="02020603050405020304" pitchFamily="18" charset="0"/>
              </a:rPr>
              <a:t>quality of relationship and activity</a:t>
            </a:r>
            <a:r>
              <a:rPr lang="en-GB" sz="4000" dirty="0">
                <a:latin typeface="Arial" panose="020B0604020202020204" pitchFamily="34" charset="0"/>
                <a:ea typeface="Calibri" panose="020F0502020204030204" pitchFamily="34" charset="0"/>
                <a:cs typeface="Times New Roman" panose="02020603050405020304" pitchFamily="18" charset="0"/>
              </a:rPr>
              <a:t>, which is so much deeper that a chit chat over a tea or coffee</a:t>
            </a:r>
            <a:endParaRPr lang="en-GB" sz="40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Image result for koinoni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18172" y="228599"/>
            <a:ext cx="1710891" cy="1672938"/>
          </a:xfrm>
          <a:prstGeom prst="rect">
            <a:avLst/>
          </a:prstGeom>
          <a:noFill/>
          <a:ln>
            <a:noFill/>
          </a:ln>
        </p:spPr>
      </p:pic>
    </p:spTree>
    <p:extLst>
      <p:ext uri="{BB962C8B-B14F-4D97-AF65-F5344CB8AC3E}">
        <p14:creationId xmlns:p14="http://schemas.microsoft.com/office/powerpoint/2010/main" val="3810826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684212" y="-228599"/>
            <a:ext cx="8534400" cy="124690"/>
          </a:xfrm>
        </p:spPr>
        <p:txBody>
          <a:bodyPr>
            <a:normAutofit fontScale="90000"/>
          </a:bodyPr>
          <a:lstStyle/>
          <a:p>
            <a:endParaRPr lang="en-GB" dirty="0"/>
          </a:p>
        </p:txBody>
      </p:sp>
      <p:sp>
        <p:nvSpPr>
          <p:cNvPr id="3" name="Rectangle 2"/>
          <p:cNvSpPr/>
          <p:nvPr/>
        </p:nvSpPr>
        <p:spPr>
          <a:xfrm>
            <a:off x="280555" y="633846"/>
            <a:ext cx="11617036" cy="5097934"/>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GB" sz="4400" dirty="0" err="1">
                <a:latin typeface="Arial" panose="020B0604020202020204" pitchFamily="34" charset="0"/>
                <a:ea typeface="Calibri" panose="020F0502020204030204" pitchFamily="34" charset="0"/>
                <a:cs typeface="Times New Roman" panose="02020603050405020304" pitchFamily="18" charset="0"/>
              </a:rPr>
              <a:t>Koinonia</a:t>
            </a:r>
            <a:r>
              <a:rPr lang="en-GB" sz="4400" dirty="0">
                <a:latin typeface="Arial" panose="020B0604020202020204" pitchFamily="34" charset="0"/>
                <a:ea typeface="Calibri" panose="020F0502020204030204" pitchFamily="34" charset="0"/>
                <a:cs typeface="Times New Roman" panose="02020603050405020304" pitchFamily="18" charset="0"/>
              </a:rPr>
              <a:t> is profoundly practical and deeply relational and it is a </a:t>
            </a:r>
            <a:r>
              <a:rPr lang="en-GB" sz="4400" dirty="0">
                <a:solidFill>
                  <a:srgbClr val="FFFF00"/>
                </a:solidFill>
                <a:latin typeface="Arial" panose="020B0604020202020204" pitchFamily="34" charset="0"/>
                <a:ea typeface="Calibri" panose="020F0502020204030204" pitchFamily="34" charset="0"/>
                <a:cs typeface="Times New Roman" panose="02020603050405020304" pitchFamily="18" charset="0"/>
              </a:rPr>
              <a:t>Trinitarian experience </a:t>
            </a:r>
          </a:p>
          <a:p>
            <a:pPr lvl="0">
              <a:lnSpc>
                <a:spcPct val="107000"/>
              </a:lnSpc>
              <a:spcAft>
                <a:spcPts val="0"/>
              </a:spcAft>
            </a:pPr>
            <a:endParaRPr lang="en-GB"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4400" dirty="0" err="1">
                <a:latin typeface="Arial" panose="020B0604020202020204" pitchFamily="34" charset="0"/>
                <a:ea typeface="Calibri" panose="020F0502020204030204" pitchFamily="34" charset="0"/>
                <a:cs typeface="Times New Roman" panose="02020603050405020304" pitchFamily="18" charset="0"/>
              </a:rPr>
              <a:t>Koinonia</a:t>
            </a:r>
            <a:r>
              <a:rPr lang="en-GB" sz="4400" dirty="0">
                <a:latin typeface="Arial" panose="020B0604020202020204" pitchFamily="34" charset="0"/>
                <a:ea typeface="Calibri" panose="020F0502020204030204" pitchFamily="34" charset="0"/>
                <a:cs typeface="Times New Roman" panose="02020603050405020304" pitchFamily="18" charset="0"/>
              </a:rPr>
              <a:t> bring a wonder of </a:t>
            </a:r>
            <a:r>
              <a:rPr lang="en-GB" sz="4400" dirty="0">
                <a:solidFill>
                  <a:srgbClr val="FFFF00"/>
                </a:solidFill>
                <a:latin typeface="Arial" panose="020B0604020202020204" pitchFamily="34" charset="0"/>
                <a:ea typeface="Calibri" panose="020F0502020204030204" pitchFamily="34" charset="0"/>
                <a:cs typeface="Times New Roman" panose="02020603050405020304" pitchFamily="18" charset="0"/>
              </a:rPr>
              <a:t>Hope and reconciliation to relationships </a:t>
            </a:r>
          </a:p>
          <a:p>
            <a:pPr lvl="0">
              <a:lnSpc>
                <a:spcPct val="107000"/>
              </a:lnSpc>
              <a:spcAft>
                <a:spcPts val="0"/>
              </a:spcAft>
            </a:pPr>
            <a:endParaRPr lang="en-GB" sz="20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4400" dirty="0">
                <a:latin typeface="Arial" panose="020B0604020202020204" pitchFamily="34" charset="0"/>
                <a:ea typeface="Calibri" panose="020F0502020204030204" pitchFamily="34" charset="0"/>
                <a:cs typeface="Times New Roman" panose="02020603050405020304" pitchFamily="18" charset="0"/>
              </a:rPr>
              <a:t>Such ‘fellowship’ is a </a:t>
            </a:r>
            <a:r>
              <a:rPr lang="en-GB" sz="4400" dirty="0">
                <a:solidFill>
                  <a:srgbClr val="FFFF00"/>
                </a:solidFill>
                <a:latin typeface="Arial" panose="020B0604020202020204" pitchFamily="34" charset="0"/>
                <a:ea typeface="Calibri" panose="020F0502020204030204" pitchFamily="34" charset="0"/>
                <a:cs typeface="Times New Roman" panose="02020603050405020304" pitchFamily="18" charset="0"/>
              </a:rPr>
              <a:t>powerful engine for mission </a:t>
            </a:r>
            <a:endParaRPr lang="en-GB" sz="44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Image result for koinoni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04318" y="5039591"/>
            <a:ext cx="1593273" cy="1624175"/>
          </a:xfrm>
          <a:prstGeom prst="rect">
            <a:avLst/>
          </a:prstGeom>
          <a:noFill/>
          <a:ln>
            <a:noFill/>
          </a:ln>
        </p:spPr>
      </p:pic>
    </p:spTree>
    <p:extLst>
      <p:ext uri="{BB962C8B-B14F-4D97-AF65-F5344CB8AC3E}">
        <p14:creationId xmlns:p14="http://schemas.microsoft.com/office/powerpoint/2010/main" val="1328339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koinoni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59973" y="197427"/>
            <a:ext cx="7228464" cy="6338455"/>
          </a:xfrm>
          <a:prstGeom prst="rect">
            <a:avLst/>
          </a:prstGeom>
          <a:noFill/>
          <a:ln>
            <a:noFill/>
          </a:ln>
        </p:spPr>
      </p:pic>
    </p:spTree>
    <p:extLst>
      <p:ext uri="{BB962C8B-B14F-4D97-AF65-F5344CB8AC3E}">
        <p14:creationId xmlns:p14="http://schemas.microsoft.com/office/powerpoint/2010/main" val="1114858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2118" y="322118"/>
            <a:ext cx="11357264" cy="758537"/>
          </a:xfrm>
        </p:spPr>
        <p:txBody>
          <a:bodyPr>
            <a:normAutofit/>
          </a:bodyPr>
          <a:lstStyle/>
          <a:p>
            <a:pPr algn="ctr"/>
            <a:r>
              <a:rPr lang="en-GB" b="1" i="1" dirty="0">
                <a:solidFill>
                  <a:srgbClr val="FFFF00"/>
                </a:solidFill>
              </a:rPr>
              <a:t>What a </a:t>
            </a:r>
            <a:r>
              <a:rPr lang="en-GB" b="1" i="1" dirty="0" err="1">
                <a:solidFill>
                  <a:srgbClr val="FFFF00"/>
                </a:solidFill>
              </a:rPr>
              <a:t>Koinonia</a:t>
            </a:r>
            <a:r>
              <a:rPr lang="en-GB" b="1" i="1" dirty="0">
                <a:solidFill>
                  <a:srgbClr val="FFFF00"/>
                </a:solidFill>
              </a:rPr>
              <a:t> fellowship look like </a:t>
            </a:r>
            <a:r>
              <a:rPr lang="en-GB" dirty="0"/>
              <a:t>?</a:t>
            </a:r>
          </a:p>
        </p:txBody>
      </p:sp>
      <p:sp>
        <p:nvSpPr>
          <p:cNvPr id="3" name="Rectangle 2"/>
          <p:cNvSpPr/>
          <p:nvPr/>
        </p:nvSpPr>
        <p:spPr>
          <a:xfrm>
            <a:off x="322118" y="1194955"/>
            <a:ext cx="11440390" cy="5427448"/>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Being an </a:t>
            </a:r>
            <a:r>
              <a:rPr lang="en-GB" sz="3600" dirty="0">
                <a:latin typeface="Arial" panose="020B0604020202020204" pitchFamily="34" charset="0"/>
                <a:ea typeface="Calibri" panose="020F0502020204030204" pitchFamily="34" charset="0"/>
                <a:cs typeface="Times New Roman" panose="02020603050405020304" pitchFamily="18" charset="0"/>
              </a:rPr>
              <a:t>authentic community </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A community that represents a </a:t>
            </a:r>
            <a:r>
              <a:rPr lang="en-GB" sz="3600" dirty="0">
                <a:latin typeface="Arial" panose="020B0604020202020204" pitchFamily="34" charset="0"/>
                <a:ea typeface="Calibri" panose="020F0502020204030204" pitchFamily="34" charset="0"/>
                <a:cs typeface="Times New Roman" panose="02020603050405020304" pitchFamily="18" charset="0"/>
              </a:rPr>
              <a:t>vision of the Kingdom of God </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A community of </a:t>
            </a:r>
            <a:r>
              <a:rPr lang="en-GB" sz="3600" dirty="0">
                <a:latin typeface="Arial" panose="020B0604020202020204" pitchFamily="34" charset="0"/>
                <a:ea typeface="Calibri" panose="020F0502020204030204" pitchFamily="34" charset="0"/>
                <a:cs typeface="Times New Roman" panose="02020603050405020304" pitchFamily="18" charset="0"/>
              </a:rPr>
              <a:t>visionary disciples </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600" dirty="0">
                <a:latin typeface="Arial" panose="020B0604020202020204" pitchFamily="34" charset="0"/>
                <a:ea typeface="Calibri" panose="020F0502020204030204" pitchFamily="34" charset="0"/>
                <a:cs typeface="Times New Roman" panose="02020603050405020304" pitchFamily="18" charset="0"/>
              </a:rPr>
              <a:t>Relationship </a:t>
            </a: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with God, each other and the world</a:t>
            </a:r>
            <a:endParaRPr lang="en-GB" sz="36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600" dirty="0">
                <a:latin typeface="Arial" panose="020B0604020202020204" pitchFamily="34" charset="0"/>
                <a:ea typeface="Calibri" panose="020F0502020204030204" pitchFamily="34" charset="0"/>
                <a:cs typeface="Times New Roman" panose="02020603050405020304" pitchFamily="18" charset="0"/>
              </a:rPr>
              <a:t>Open</a:t>
            </a: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 and </a:t>
            </a:r>
            <a:r>
              <a:rPr lang="en-GB" sz="3600" dirty="0">
                <a:latin typeface="Arial" panose="020B0604020202020204" pitchFamily="34" charset="0"/>
                <a:ea typeface="Calibri" panose="020F0502020204030204" pitchFamily="34" charset="0"/>
                <a:cs typeface="Times New Roman" panose="02020603050405020304" pitchFamily="18" charset="0"/>
              </a:rPr>
              <a:t>welcoming </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600" dirty="0">
                <a:latin typeface="Arial" panose="020B0604020202020204" pitchFamily="34" charset="0"/>
                <a:ea typeface="Calibri" panose="020F0502020204030204" pitchFamily="34" charset="0"/>
                <a:cs typeface="Times New Roman" panose="02020603050405020304" pitchFamily="18" charset="0"/>
              </a:rPr>
              <a:t>Committed</a:t>
            </a:r>
            <a:endParaRPr lang="en-GB" sz="3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Symbol" panose="05050102010706020507" pitchFamily="18" charset="2"/>
              <a:buChar char=""/>
            </a:pP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Struggle to attain Koinonia </a:t>
            </a:r>
            <a:endParaRPr lang="en-GB" sz="3600" dirty="0">
              <a:solidFill>
                <a:srgbClr val="FFFF00"/>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A </a:t>
            </a:r>
            <a:r>
              <a:rPr lang="en-GB" sz="3600" dirty="0">
                <a:latin typeface="Arial" panose="020B0604020202020204" pitchFamily="34" charset="0"/>
                <a:ea typeface="Calibri" panose="020F0502020204030204" pitchFamily="34" charset="0"/>
                <a:cs typeface="Times New Roman" panose="02020603050405020304" pitchFamily="18" charset="0"/>
              </a:rPr>
              <a:t>safe place </a:t>
            </a:r>
            <a:r>
              <a:rPr lang="en-GB" sz="3600" dirty="0">
                <a:solidFill>
                  <a:srgbClr val="FFFF00"/>
                </a:solidFill>
                <a:latin typeface="Arial" panose="020B0604020202020204" pitchFamily="34" charset="0"/>
                <a:ea typeface="Calibri" panose="020F0502020204030204" pitchFamily="34" charset="0"/>
                <a:cs typeface="Times New Roman" panose="02020603050405020304" pitchFamily="18" charset="0"/>
              </a:rPr>
              <a:t>to be yourself </a:t>
            </a:r>
            <a:endParaRPr lang="en-GB" sz="36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Image result for koinoni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75273" y="4710476"/>
            <a:ext cx="2043399" cy="1911927"/>
          </a:xfrm>
          <a:prstGeom prst="rect">
            <a:avLst/>
          </a:prstGeom>
          <a:noFill/>
          <a:ln>
            <a:noFill/>
          </a:ln>
        </p:spPr>
      </p:pic>
    </p:spTree>
    <p:extLst>
      <p:ext uri="{BB962C8B-B14F-4D97-AF65-F5344CB8AC3E}">
        <p14:creationId xmlns:p14="http://schemas.microsoft.com/office/powerpoint/2010/main" val="27895598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 name="The home delivery service they weren't expect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6735" y="166255"/>
            <a:ext cx="11231419" cy="6317673"/>
          </a:xfrm>
          <a:prstGeom prst="rect">
            <a:avLst/>
          </a:prstGeom>
        </p:spPr>
      </p:pic>
    </p:spTree>
    <p:extLst>
      <p:ext uri="{BB962C8B-B14F-4D97-AF65-F5344CB8AC3E}">
        <p14:creationId xmlns:p14="http://schemas.microsoft.com/office/powerpoint/2010/main" val="2237387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36" y="457200"/>
            <a:ext cx="11544300" cy="6255327"/>
          </a:xfrm>
        </p:spPr>
        <p:txBody>
          <a:bodyPr>
            <a:normAutofit fontScale="90000"/>
          </a:bodyPr>
          <a:lstStyle/>
          <a:p>
            <a:br>
              <a:rPr lang="en-GB" b="1" dirty="0">
                <a:solidFill>
                  <a:srgbClr val="FFFF00"/>
                </a:solidFill>
              </a:rPr>
            </a:br>
            <a:r>
              <a:rPr lang="en-GB" b="1" dirty="0">
                <a:solidFill>
                  <a:srgbClr val="FFFF00"/>
                </a:solidFill>
              </a:rPr>
              <a:t>Questions for consideration</a:t>
            </a:r>
            <a:br>
              <a:rPr lang="en-GB" b="1" dirty="0">
                <a:solidFill>
                  <a:srgbClr val="FFFF00"/>
                </a:solidFill>
              </a:rPr>
            </a:br>
            <a:br>
              <a:rPr lang="en-GB" dirty="0"/>
            </a:br>
            <a:r>
              <a:rPr lang="en-GB" dirty="0"/>
              <a:t>1. With whom do you struggle to share     </a:t>
            </a:r>
            <a:br>
              <a:rPr lang="en-GB" dirty="0"/>
            </a:br>
            <a:r>
              <a:rPr lang="en-GB" dirty="0"/>
              <a:t>     fellowship?</a:t>
            </a:r>
            <a:br>
              <a:rPr lang="en-GB" dirty="0"/>
            </a:br>
            <a:br>
              <a:rPr lang="en-GB" dirty="0"/>
            </a:br>
            <a:r>
              <a:rPr lang="en-GB" dirty="0"/>
              <a:t>2. Who are the lonely and rejected in your    </a:t>
            </a:r>
            <a:br>
              <a:rPr lang="en-GB" dirty="0"/>
            </a:br>
            <a:r>
              <a:rPr lang="en-GB" dirty="0"/>
              <a:t>    community? What do you do to enable them to </a:t>
            </a:r>
            <a:br>
              <a:rPr lang="en-GB" dirty="0"/>
            </a:br>
            <a:r>
              <a:rPr lang="en-GB" dirty="0"/>
              <a:t>    feel included?</a:t>
            </a:r>
            <a:br>
              <a:rPr lang="en-GB" dirty="0"/>
            </a:br>
            <a:br>
              <a:rPr lang="en-GB" dirty="0"/>
            </a:br>
            <a:r>
              <a:rPr lang="en-GB" dirty="0"/>
              <a:t>3. How fresh are the ‘fellowships’ in your     </a:t>
            </a:r>
            <a:br>
              <a:rPr lang="en-GB" dirty="0"/>
            </a:br>
            <a:r>
              <a:rPr lang="en-GB" dirty="0"/>
              <a:t>    community? is Christ the focus or have they  </a:t>
            </a:r>
            <a:br>
              <a:rPr lang="en-GB" dirty="0"/>
            </a:br>
            <a:r>
              <a:rPr lang="en-GB" dirty="0"/>
              <a:t>    become insular ? </a:t>
            </a:r>
            <a:br>
              <a:rPr lang="en-GB" dirty="0"/>
            </a:br>
            <a:br>
              <a:rPr lang="en-GB" dirty="0"/>
            </a:br>
            <a:endParaRPr lang="en-GB" dirty="0"/>
          </a:p>
        </p:txBody>
      </p:sp>
      <p:pic>
        <p:nvPicPr>
          <p:cNvPr id="3" name="Picture 2" descr="Image result for koinoni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12728" y="207818"/>
            <a:ext cx="1232908" cy="1174173"/>
          </a:xfrm>
          <a:prstGeom prst="rect">
            <a:avLst/>
          </a:prstGeom>
          <a:noFill/>
          <a:ln>
            <a:noFill/>
          </a:ln>
        </p:spPr>
      </p:pic>
    </p:spTree>
    <p:extLst>
      <p:ext uri="{BB962C8B-B14F-4D97-AF65-F5344CB8AC3E}">
        <p14:creationId xmlns:p14="http://schemas.microsoft.com/office/powerpoint/2010/main" val="78239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19544" y="1080655"/>
            <a:ext cx="11149447" cy="5569528"/>
          </a:xfrm>
        </p:spPr>
        <p:txBody>
          <a:bodyPr>
            <a:normAutofit fontScale="90000"/>
          </a:bodyPr>
          <a:lstStyle/>
          <a:p>
            <a:r>
              <a:rPr lang="en-GB" b="1" dirty="0">
                <a:solidFill>
                  <a:srgbClr val="FFFF00"/>
                </a:solidFill>
              </a:rPr>
              <a:t>Hymn  </a:t>
            </a:r>
            <a:r>
              <a:rPr lang="en-GB" i="1" dirty="0"/>
              <a:t>Lord make us servants of your peace</a:t>
            </a:r>
            <a:br>
              <a:rPr lang="en-GB" dirty="0">
                <a:solidFill>
                  <a:srgbClr val="FFFF00"/>
                </a:solidFill>
              </a:rPr>
            </a:br>
            <a:br>
              <a:rPr lang="en-GB" b="1" dirty="0">
                <a:solidFill>
                  <a:srgbClr val="FFFF00"/>
                </a:solidFill>
              </a:rPr>
            </a:br>
            <a:r>
              <a:rPr lang="en-GB" b="1" dirty="0">
                <a:solidFill>
                  <a:srgbClr val="FFFF00"/>
                </a:solidFill>
              </a:rPr>
              <a:t>prayers of  intercession</a:t>
            </a:r>
            <a:br>
              <a:rPr lang="en-GB" b="1" dirty="0">
                <a:solidFill>
                  <a:srgbClr val="FFFF00"/>
                </a:solidFill>
              </a:rPr>
            </a:br>
            <a:r>
              <a:rPr lang="en-GB" b="1" dirty="0">
                <a:solidFill>
                  <a:srgbClr val="FFFF00"/>
                </a:solidFill>
              </a:rPr>
              <a:t>        </a:t>
            </a:r>
            <a:br>
              <a:rPr lang="en-GB" b="1" dirty="0">
                <a:solidFill>
                  <a:srgbClr val="FFFF00"/>
                </a:solidFill>
              </a:rPr>
            </a:br>
            <a:r>
              <a:rPr lang="en-GB" b="1" dirty="0"/>
              <a:t>Response: </a:t>
            </a:r>
            <a:br>
              <a:rPr lang="en-GB" dirty="0"/>
            </a:br>
            <a:r>
              <a:rPr lang="en-GB" dirty="0"/>
              <a:t>        </a:t>
            </a:r>
            <a:r>
              <a:rPr lang="en-GB" dirty="0">
                <a:solidFill>
                  <a:srgbClr val="FFFF00"/>
                </a:solidFill>
              </a:rPr>
              <a:t>Leader</a:t>
            </a:r>
            <a:r>
              <a:rPr lang="en-GB" dirty="0"/>
              <a:t>  God who is love </a:t>
            </a:r>
            <a:br>
              <a:rPr lang="en-GB" dirty="0"/>
            </a:br>
            <a:r>
              <a:rPr lang="en-GB" dirty="0"/>
              <a:t>       </a:t>
            </a:r>
            <a:r>
              <a:rPr lang="en-GB" dirty="0">
                <a:solidFill>
                  <a:srgbClr val="FFFF00"/>
                </a:solidFill>
              </a:rPr>
              <a:t> </a:t>
            </a:r>
            <a:r>
              <a:rPr lang="en-GB" b="1" dirty="0">
                <a:solidFill>
                  <a:srgbClr val="FFFF00"/>
                </a:solidFill>
              </a:rPr>
              <a:t>All         Strengthen all people who seek     </a:t>
            </a:r>
            <a:br>
              <a:rPr lang="en-GB" b="1" dirty="0">
                <a:solidFill>
                  <a:srgbClr val="FFFF00"/>
                </a:solidFill>
              </a:rPr>
            </a:br>
            <a:r>
              <a:rPr lang="en-GB" b="1" dirty="0">
                <a:solidFill>
                  <a:srgbClr val="FFFF00"/>
                </a:solidFill>
              </a:rPr>
              <a:t>                       fellowship with you and with their        </a:t>
            </a:r>
            <a:br>
              <a:rPr lang="en-GB" b="1" dirty="0">
                <a:solidFill>
                  <a:srgbClr val="FFFF00"/>
                </a:solidFill>
              </a:rPr>
            </a:br>
            <a:r>
              <a:rPr lang="en-GB" b="1" dirty="0">
                <a:solidFill>
                  <a:srgbClr val="FFFF00"/>
                </a:solidFill>
              </a:rPr>
              <a:t>                       neighbour  </a:t>
            </a:r>
            <a:br>
              <a:rPr lang="en-GB" dirty="0">
                <a:solidFill>
                  <a:srgbClr val="FFFF00"/>
                </a:solidFill>
              </a:rPr>
            </a:br>
            <a:br>
              <a:rPr lang="en-GB" b="1" dirty="0">
                <a:solidFill>
                  <a:srgbClr val="FFFF00"/>
                </a:solidFill>
              </a:rPr>
            </a:br>
            <a:r>
              <a:rPr lang="en-GB" b="1" dirty="0">
                <a:solidFill>
                  <a:srgbClr val="FFFF00"/>
                </a:solidFill>
              </a:rPr>
              <a:t>Hymn  </a:t>
            </a:r>
            <a:r>
              <a:rPr lang="en-GB" i="1" dirty="0"/>
              <a:t>we welcome you into our midst   </a:t>
            </a:r>
            <a:br>
              <a:rPr lang="en-GB" b="1" dirty="0">
                <a:solidFill>
                  <a:srgbClr val="FFFF00"/>
                </a:solidFill>
              </a:rPr>
            </a:br>
            <a:br>
              <a:rPr lang="en-GB" b="1" dirty="0">
                <a:solidFill>
                  <a:srgbClr val="FFFF00"/>
                </a:solidFill>
              </a:rPr>
            </a:br>
            <a:endParaRPr lang="en-GB" dirty="0"/>
          </a:p>
        </p:txBody>
      </p:sp>
      <p:pic>
        <p:nvPicPr>
          <p:cNvPr id="5" name="Picture 4" descr="Image result for koinoni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13027" y="5476009"/>
            <a:ext cx="1149782" cy="1174174"/>
          </a:xfrm>
          <a:prstGeom prst="rect">
            <a:avLst/>
          </a:prstGeom>
          <a:noFill/>
          <a:ln>
            <a:noFill/>
          </a:ln>
        </p:spPr>
      </p:pic>
    </p:spTree>
    <p:extLst>
      <p:ext uri="{BB962C8B-B14F-4D97-AF65-F5344CB8AC3E}">
        <p14:creationId xmlns:p14="http://schemas.microsoft.com/office/powerpoint/2010/main" val="3651720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1122218"/>
            <a:ext cx="10735397" cy="4872181"/>
          </a:xfrm>
        </p:spPr>
        <p:txBody>
          <a:bodyPr>
            <a:normAutofit fontScale="90000"/>
          </a:bodyPr>
          <a:lstStyle/>
          <a:p>
            <a:r>
              <a:rPr lang="en-GB" sz="3100" b="1" dirty="0">
                <a:solidFill>
                  <a:srgbClr val="FFFF00"/>
                </a:solidFill>
              </a:rPr>
              <a:t>Blessing</a:t>
            </a:r>
            <a:br>
              <a:rPr lang="en-GB" sz="3100" dirty="0"/>
            </a:br>
            <a:r>
              <a:rPr lang="en-GB" sz="3100" b="1" dirty="0"/>
              <a:t> </a:t>
            </a:r>
            <a:br>
              <a:rPr lang="en-GB" sz="3100" dirty="0"/>
            </a:br>
            <a:r>
              <a:rPr lang="en-GB" sz="3100" dirty="0"/>
              <a:t>Leader   May the God who is in fellowship with us</a:t>
            </a:r>
            <a:br>
              <a:rPr lang="en-GB" sz="3100" dirty="0"/>
            </a:br>
            <a:r>
              <a:rPr lang="en-GB" sz="3100" b="1" dirty="0">
                <a:solidFill>
                  <a:srgbClr val="FFFF00"/>
                </a:solidFill>
              </a:rPr>
              <a:t>All          Bless us with Love </a:t>
            </a:r>
            <a:br>
              <a:rPr lang="en-GB" sz="3100" dirty="0"/>
            </a:br>
            <a:r>
              <a:rPr lang="en-GB" sz="3100" b="1" dirty="0"/>
              <a:t> </a:t>
            </a:r>
            <a:br>
              <a:rPr lang="en-GB" sz="3100" dirty="0"/>
            </a:br>
            <a:r>
              <a:rPr lang="en-GB" sz="3100" dirty="0"/>
              <a:t>Leader   May the Christ who is in fellowship with friend  </a:t>
            </a:r>
            <a:br>
              <a:rPr lang="en-GB" sz="3100" dirty="0"/>
            </a:br>
            <a:r>
              <a:rPr lang="en-GB" sz="3100" dirty="0"/>
              <a:t>                and stranger  </a:t>
            </a:r>
            <a:br>
              <a:rPr lang="en-GB" sz="3100" dirty="0"/>
            </a:br>
            <a:r>
              <a:rPr lang="en-GB" sz="3100" b="1" dirty="0">
                <a:solidFill>
                  <a:srgbClr val="FFFF00"/>
                </a:solidFill>
              </a:rPr>
              <a:t>All          Walk with us with Grace </a:t>
            </a:r>
            <a:br>
              <a:rPr lang="en-GB" sz="3100" dirty="0"/>
            </a:br>
            <a:r>
              <a:rPr lang="en-GB" sz="3100" b="1" dirty="0"/>
              <a:t> </a:t>
            </a:r>
            <a:br>
              <a:rPr lang="en-GB" sz="3100" dirty="0"/>
            </a:br>
            <a:r>
              <a:rPr lang="en-GB" sz="3100" dirty="0"/>
              <a:t>Leader   May the Spirit who is in fellowship with the   </a:t>
            </a:r>
            <a:br>
              <a:rPr lang="en-GB" sz="3100" dirty="0"/>
            </a:br>
            <a:r>
              <a:rPr lang="en-GB" sz="3100" dirty="0"/>
              <a:t>                world </a:t>
            </a:r>
            <a:br>
              <a:rPr lang="en-GB" sz="3100" dirty="0"/>
            </a:br>
            <a:r>
              <a:rPr lang="en-GB" sz="3100" b="1" dirty="0">
                <a:solidFill>
                  <a:srgbClr val="FFFF00"/>
                </a:solidFill>
              </a:rPr>
              <a:t>All          Breathe through our hearts </a:t>
            </a:r>
            <a:br>
              <a:rPr lang="en-GB" sz="3100" dirty="0">
                <a:solidFill>
                  <a:srgbClr val="FFFF00"/>
                </a:solidFill>
              </a:rPr>
            </a:br>
            <a:endParaRPr lang="en-GB" sz="3100" dirty="0">
              <a:solidFill>
                <a:srgbClr val="FFFF00"/>
              </a:solidFill>
            </a:endParaRPr>
          </a:p>
        </p:txBody>
      </p:sp>
      <p:pic>
        <p:nvPicPr>
          <p:cNvPr id="3" name="Picture 2" descr="Image result for koinoni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25991" y="5237019"/>
            <a:ext cx="1461509" cy="1377660"/>
          </a:xfrm>
          <a:prstGeom prst="rect">
            <a:avLst/>
          </a:prstGeom>
          <a:noFill/>
          <a:ln>
            <a:noFill/>
          </a:ln>
        </p:spPr>
      </p:pic>
    </p:spTree>
    <p:extLst>
      <p:ext uri="{BB962C8B-B14F-4D97-AF65-F5344CB8AC3E}">
        <p14:creationId xmlns:p14="http://schemas.microsoft.com/office/powerpoint/2010/main" val="3905922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05244" y="365125"/>
            <a:ext cx="11596255" cy="5864225"/>
          </a:xfrm>
        </p:spPr>
        <p:txBody>
          <a:bodyPr>
            <a:normAutofit fontScale="90000"/>
          </a:bodyPr>
          <a:lstStyle/>
          <a:p>
            <a:br>
              <a:rPr lang="en-GB" sz="4000" b="1" dirty="0">
                <a:solidFill>
                  <a:srgbClr val="FFFF00"/>
                </a:solidFill>
              </a:rPr>
            </a:br>
            <a:br>
              <a:rPr lang="en-GB" sz="4000" b="1" dirty="0">
                <a:solidFill>
                  <a:srgbClr val="FFFF00"/>
                </a:solidFill>
              </a:rPr>
            </a:br>
            <a:r>
              <a:rPr lang="en-GB" sz="4000" b="1" dirty="0">
                <a:solidFill>
                  <a:srgbClr val="FFFF00"/>
                </a:solidFill>
              </a:rPr>
              <a:t>Call to worship </a:t>
            </a:r>
            <a:br>
              <a:rPr lang="en-GB" sz="4000" b="1" dirty="0">
                <a:solidFill>
                  <a:srgbClr val="FFFF00"/>
                </a:solidFill>
              </a:rPr>
            </a:br>
            <a:br>
              <a:rPr lang="en-GB" sz="4000" b="1" dirty="0">
                <a:solidFill>
                  <a:srgbClr val="FFFF00"/>
                </a:solidFill>
              </a:rPr>
            </a:br>
            <a:r>
              <a:rPr lang="en-GB" sz="4000" b="1" dirty="0">
                <a:solidFill>
                  <a:srgbClr val="FFFF00"/>
                </a:solidFill>
              </a:rPr>
              <a:t>Hymn  </a:t>
            </a:r>
            <a:r>
              <a:rPr lang="en-GB" sz="4000" b="1" i="1" dirty="0"/>
              <a:t>RS 114 Let all the world in every corner     </a:t>
            </a:r>
            <a:br>
              <a:rPr lang="en-GB" sz="4000" b="1" i="1" dirty="0"/>
            </a:br>
            <a:r>
              <a:rPr lang="en-GB" sz="4000" b="1" i="1" dirty="0"/>
              <a:t>                        sing </a:t>
            </a:r>
            <a:r>
              <a:rPr lang="en-GB" b="1" i="1" dirty="0"/>
              <a:t> </a:t>
            </a:r>
            <a:br>
              <a:rPr lang="en-GB" sz="4000" b="1" i="1" dirty="0"/>
            </a:br>
            <a:br>
              <a:rPr lang="en-GB" sz="4000" i="1" dirty="0"/>
            </a:br>
            <a:r>
              <a:rPr lang="en-GB" sz="4000" b="1" i="1" dirty="0">
                <a:solidFill>
                  <a:srgbClr val="FFFF00"/>
                </a:solidFill>
              </a:rPr>
              <a:t>opening prayers </a:t>
            </a:r>
            <a:r>
              <a:rPr lang="en-GB" sz="4000" i="1" dirty="0"/>
              <a:t>RS 30 father we love you </a:t>
            </a:r>
            <a:br>
              <a:rPr lang="en-GB" sz="4000" b="1" i="1" dirty="0">
                <a:solidFill>
                  <a:srgbClr val="FFFF00"/>
                </a:solidFill>
              </a:rPr>
            </a:br>
            <a:r>
              <a:rPr lang="en-GB" sz="4000" b="1" i="1" dirty="0">
                <a:solidFill>
                  <a:srgbClr val="FFFF00"/>
                </a:solidFill>
              </a:rPr>
              <a:t> </a:t>
            </a:r>
            <a:br>
              <a:rPr lang="en-GB" sz="4000" b="1" i="1" dirty="0">
                <a:solidFill>
                  <a:srgbClr val="FFFF00"/>
                </a:solidFill>
              </a:rPr>
            </a:br>
            <a:r>
              <a:rPr lang="en-GB" sz="4000" b="1" i="1" dirty="0">
                <a:solidFill>
                  <a:srgbClr val="FFFF00"/>
                </a:solidFill>
              </a:rPr>
              <a:t>  </a:t>
            </a:r>
            <a:r>
              <a:rPr lang="en-GB" sz="4000" b="1" dirty="0">
                <a:solidFill>
                  <a:srgbClr val="FFFF00"/>
                </a:solidFill>
              </a:rPr>
              <a:t>Lords Prayer</a:t>
            </a:r>
            <a:br>
              <a:rPr lang="en-GB" sz="4000" b="1" dirty="0">
                <a:solidFill>
                  <a:srgbClr val="FFFF00"/>
                </a:solidFill>
              </a:rPr>
            </a:br>
            <a:br>
              <a:rPr lang="en-GB" sz="4000" b="1" dirty="0">
                <a:solidFill>
                  <a:srgbClr val="FFFF00"/>
                </a:solidFill>
              </a:rPr>
            </a:br>
            <a:r>
              <a:rPr lang="en-GB" sz="4000" b="1" dirty="0">
                <a:solidFill>
                  <a:srgbClr val="FFFF00"/>
                </a:solidFill>
              </a:rPr>
              <a:t>Introduction of ‘Holy Habits’ </a:t>
            </a:r>
            <a:br>
              <a:rPr lang="en-GB" b="1" dirty="0">
                <a:latin typeface="Algerian" panose="04020705040A02060702" pitchFamily="82" charset="0"/>
              </a:rPr>
            </a:br>
            <a:br>
              <a:rPr lang="en-GB" b="1" dirty="0">
                <a:latin typeface="Algerian" panose="04020705040A02060702" pitchFamily="82" charset="0"/>
              </a:rPr>
            </a:br>
            <a:r>
              <a:rPr lang="en-GB" b="1" dirty="0">
                <a:latin typeface="Algerian" panose="04020705040A02060702" pitchFamily="82" charset="0"/>
              </a:rPr>
              <a:t>   </a:t>
            </a:r>
            <a:endParaRPr lang="en-GB" sz="4800" b="1" i="1" dirty="0">
              <a:latin typeface="Algerian" panose="04020705040A02060702" pitchFamily="82" charset="0"/>
            </a:endParaRPr>
          </a:p>
        </p:txBody>
      </p:sp>
      <p:pic>
        <p:nvPicPr>
          <p:cNvPr id="5" name="Picture 4" descr="Image result for koinoni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98795" y="4925291"/>
            <a:ext cx="2002704" cy="1828800"/>
          </a:xfrm>
          <a:prstGeom prst="rect">
            <a:avLst/>
          </a:prstGeom>
          <a:noFill/>
          <a:ln>
            <a:noFill/>
          </a:ln>
        </p:spPr>
      </p:pic>
    </p:spTree>
    <p:extLst>
      <p:ext uri="{BB962C8B-B14F-4D97-AF65-F5344CB8AC3E}">
        <p14:creationId xmlns:p14="http://schemas.microsoft.com/office/powerpoint/2010/main" val="36941641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415636"/>
            <a:ext cx="10839306" cy="6089073"/>
          </a:xfrm>
        </p:spPr>
        <p:txBody>
          <a:bodyPr>
            <a:normAutofit/>
          </a:bodyPr>
          <a:lstStyle/>
          <a:p>
            <a:br>
              <a:rPr lang="en-GB" sz="4000" b="1" dirty="0">
                <a:solidFill>
                  <a:srgbClr val="FFFF00"/>
                </a:solidFill>
              </a:rPr>
            </a:br>
            <a:r>
              <a:rPr lang="en-GB" sz="4000" b="1" dirty="0">
                <a:solidFill>
                  <a:srgbClr val="FFFF00"/>
                </a:solidFill>
              </a:rPr>
              <a:t> </a:t>
            </a:r>
            <a:br>
              <a:rPr lang="en-GB" dirty="0"/>
            </a:br>
            <a:br>
              <a:rPr lang="en-GB" dirty="0"/>
            </a:br>
            <a:br>
              <a:rPr lang="en-GB" dirty="0"/>
            </a:br>
            <a:br>
              <a:rPr lang="en-GB" dirty="0"/>
            </a:br>
            <a:br>
              <a:rPr lang="en-GB" dirty="0"/>
            </a:br>
            <a:br>
              <a:rPr lang="en-GB" dirty="0"/>
            </a:br>
            <a:br>
              <a:rPr lang="en-GB" dirty="0"/>
            </a:br>
            <a:endParaRPr lang="en-GB" dirty="0"/>
          </a:p>
        </p:txBody>
      </p:sp>
      <p:pic>
        <p:nvPicPr>
          <p:cNvPr id="2052"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3265" y="1562604"/>
            <a:ext cx="9058302" cy="3795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461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561110"/>
            <a:ext cx="10828915" cy="2088572"/>
          </a:xfrm>
        </p:spPr>
        <p:txBody>
          <a:bodyPr/>
          <a:lstStyle/>
          <a:p>
            <a:br>
              <a:rPr lang="en-GB" dirty="0"/>
            </a:br>
            <a:br>
              <a:rPr lang="en-GB" dirty="0"/>
            </a:br>
            <a:endParaRPr lang="en-GB" dirty="0"/>
          </a:p>
        </p:txBody>
      </p:sp>
      <p:pic>
        <p:nvPicPr>
          <p:cNvPr id="3"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5061" y="413906"/>
            <a:ext cx="4654537" cy="1456457"/>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4">
            <a:extLst>
              <a:ext uri="{FF2B5EF4-FFF2-40B4-BE49-F238E27FC236}">
                <a16:creationId xmlns:a16="http://schemas.microsoft.com/office/drawing/2014/main" id="{466BD908-16C3-44C2-81D9-0571E0838181}"/>
              </a:ext>
            </a:extLst>
          </p:cNvPr>
          <p:cNvSpPr txBox="1">
            <a:spLocks/>
          </p:cNvSpPr>
          <p:nvPr/>
        </p:nvSpPr>
        <p:spPr>
          <a:xfrm>
            <a:off x="486166" y="2814238"/>
            <a:ext cx="11401033" cy="3335483"/>
          </a:xfrm>
          <a:prstGeom prst="rect">
            <a:avLst/>
          </a:prstGeom>
        </p:spPr>
        <p:txBody>
          <a:bodyPr vert="horz" lIns="91440" tIns="45720" rIns="91440" bIns="45720" rtlCol="0" anchor="ctr">
            <a:noAutofit/>
          </a:bodyPr>
          <a:lstStyle>
            <a:lvl1pPr marL="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2000" kern="1200" cap="none">
                <a:solidFill>
                  <a:schemeClr val="bg2">
                    <a:lumMod val="75000"/>
                  </a:schemeClr>
                </a:solidFill>
                <a:effectLst/>
                <a:latin typeface="+mn-lt"/>
                <a:ea typeface="+mn-ea"/>
                <a:cs typeface="+mn-cs"/>
              </a:defRPr>
            </a:lvl1pPr>
            <a:lvl2pPr marL="457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800" kern="1200" cap="none">
                <a:solidFill>
                  <a:schemeClr val="tx1">
                    <a:tint val="75000"/>
                  </a:schemeClr>
                </a:solidFill>
                <a:effectLst/>
                <a:latin typeface="+mn-lt"/>
                <a:ea typeface="+mn-ea"/>
                <a:cs typeface="+mn-cs"/>
              </a:defRPr>
            </a:lvl2pPr>
            <a:lvl3pPr marL="914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600" kern="1200" cap="none">
                <a:solidFill>
                  <a:schemeClr val="tx1">
                    <a:tint val="75000"/>
                  </a:schemeClr>
                </a:solidFill>
                <a:effectLst/>
                <a:latin typeface="+mn-lt"/>
                <a:ea typeface="+mn-ea"/>
                <a:cs typeface="+mn-cs"/>
              </a:defRPr>
            </a:lvl3pPr>
            <a:lvl4pPr marL="1371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4pPr>
            <a:lvl5pPr marL="18288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5pPr>
            <a:lvl6pPr marL="22860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6pPr>
            <a:lvl7pPr marL="27432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7pPr>
            <a:lvl8pPr marL="32004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8pPr>
            <a:lvl9pPr marL="3657600" indent="0" algn="l" defTabSz="457200" rtl="0" eaLnBrk="1" latinLnBrk="0" hangingPunct="1">
              <a:spcBef>
                <a:spcPct val="20000"/>
              </a:spcBef>
              <a:spcAft>
                <a:spcPts val="600"/>
              </a:spcAft>
              <a:buClr>
                <a:schemeClr val="tx1"/>
              </a:buClr>
              <a:buSzPct val="80000"/>
              <a:buFont typeface="Wingdings 3" panose="05040102010807070707" pitchFamily="18" charset="2"/>
              <a:buNone/>
              <a:defRPr sz="1400" kern="1200" cap="none">
                <a:solidFill>
                  <a:schemeClr val="tx1">
                    <a:tint val="75000"/>
                  </a:schemeClr>
                </a:solidFill>
                <a:effectLst/>
                <a:latin typeface="+mn-lt"/>
                <a:ea typeface="+mn-ea"/>
                <a:cs typeface="+mn-cs"/>
              </a:defRPr>
            </a:lvl9pPr>
          </a:lstStyle>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1.  Biblical teaching 				6.  Service</a:t>
            </a:r>
          </a:p>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2.  Fellowship						7.  Eating together</a:t>
            </a:r>
          </a:p>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3.  Breaking of bread			8.  Gladness and generosity</a:t>
            </a:r>
          </a:p>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4.  Prayer								9.  Worship</a:t>
            </a:r>
          </a:p>
          <a:p>
            <a:pPr fontAlgn="base">
              <a:spcAft>
                <a:spcPts val="0"/>
              </a:spcAft>
            </a:pPr>
            <a:r>
              <a:rPr lang="en-GB" sz="3600" dirty="0">
                <a:solidFill>
                  <a:schemeClr val="tx1"/>
                </a:solidFill>
                <a:latin typeface="Arial" panose="020B0604020202020204" pitchFamily="34" charset="0"/>
                <a:ea typeface="Times New Roman" panose="02020603050405020304" pitchFamily="18" charset="0"/>
              </a:rPr>
              <a:t>5.  Giving								10. Making more disciples</a:t>
            </a:r>
            <a:endParaRPr lang="en-GB" sz="3600" dirty="0">
              <a:solidFill>
                <a:schemeClr val="tx1"/>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110483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1" y="467592"/>
            <a:ext cx="10662661" cy="6089072"/>
          </a:xfrm>
        </p:spPr>
        <p:txBody>
          <a:bodyPr>
            <a:normAutofit fontScale="90000"/>
          </a:bodyPr>
          <a:lstStyle/>
          <a:p>
            <a:pPr algn="ctr"/>
            <a:r>
              <a:rPr lang="en-GB" b="1" i="1" dirty="0">
                <a:solidFill>
                  <a:srgbClr val="FFFF00"/>
                </a:solidFill>
              </a:rPr>
              <a:t>    </a:t>
            </a:r>
            <a:br>
              <a:rPr lang="en-GB" b="1" i="1" dirty="0">
                <a:solidFill>
                  <a:srgbClr val="FFFF00"/>
                </a:solidFill>
              </a:rPr>
            </a:br>
            <a:r>
              <a:rPr lang="en-GB" sz="5400" b="1" i="1" dirty="0">
                <a:solidFill>
                  <a:srgbClr val="FFFF00"/>
                </a:solidFill>
              </a:rPr>
              <a:t>What does </a:t>
            </a:r>
            <a:br>
              <a:rPr lang="en-GB" sz="5400" b="1" i="1" dirty="0">
                <a:solidFill>
                  <a:srgbClr val="FFFF00"/>
                </a:solidFill>
              </a:rPr>
            </a:br>
            <a:br>
              <a:rPr lang="en-GB" sz="5400" b="1" i="1" dirty="0">
                <a:solidFill>
                  <a:srgbClr val="FFFF00"/>
                </a:solidFill>
              </a:rPr>
            </a:br>
            <a:br>
              <a:rPr lang="en-GB" sz="5400" b="1" i="1" dirty="0">
                <a:solidFill>
                  <a:srgbClr val="FFFF00"/>
                </a:solidFill>
              </a:rPr>
            </a:br>
            <a:br>
              <a:rPr lang="en-GB" sz="5400" b="1" i="1" dirty="0">
                <a:solidFill>
                  <a:srgbClr val="FFFF00"/>
                </a:solidFill>
              </a:rPr>
            </a:br>
            <a:br>
              <a:rPr lang="en-GB" sz="5400" b="1" i="1" dirty="0">
                <a:solidFill>
                  <a:srgbClr val="FFFF00"/>
                </a:solidFill>
              </a:rPr>
            </a:br>
            <a:r>
              <a:rPr lang="en-GB" sz="5400" b="1" i="1" dirty="0">
                <a:solidFill>
                  <a:srgbClr val="FFFF00"/>
                </a:solidFill>
              </a:rPr>
              <a:t>   </a:t>
            </a:r>
            <a:br>
              <a:rPr lang="en-GB" sz="5400" b="1" i="1" dirty="0">
                <a:solidFill>
                  <a:srgbClr val="FFFF00"/>
                </a:solidFill>
              </a:rPr>
            </a:br>
            <a:r>
              <a:rPr lang="en-GB" sz="5400" b="1" i="1" dirty="0">
                <a:solidFill>
                  <a:srgbClr val="FFFF00"/>
                </a:solidFill>
              </a:rPr>
              <a:t> mean to you ?</a:t>
            </a:r>
            <a:br>
              <a:rPr lang="en-GB" sz="5400" b="1" i="1" dirty="0">
                <a:solidFill>
                  <a:srgbClr val="FFFF00"/>
                </a:solidFill>
              </a:rPr>
            </a:br>
            <a:br>
              <a:rPr lang="en-GB" sz="5400" dirty="0"/>
            </a:br>
            <a:br>
              <a:rPr lang="en-GB" dirty="0"/>
            </a:br>
            <a:endParaRPr lang="en-GB" dirty="0"/>
          </a:p>
        </p:txBody>
      </p:sp>
      <p:pic>
        <p:nvPicPr>
          <p:cNvPr id="1028" name="Picture 4" descr="Image result for fellowsh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8281" y="1702177"/>
            <a:ext cx="6817879" cy="2671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343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36" y="176645"/>
            <a:ext cx="11388437" cy="5148389"/>
          </a:xfrm>
        </p:spPr>
        <p:txBody>
          <a:bodyPr>
            <a:noAutofit/>
          </a:bodyPr>
          <a:lstStyle/>
          <a:p>
            <a:r>
              <a:rPr lang="en-GB" sz="4000" b="1" dirty="0">
                <a:solidFill>
                  <a:srgbClr val="FFFF00"/>
                </a:solidFill>
              </a:rPr>
              <a:t>Second Holy habit …. Fellowship</a:t>
            </a:r>
            <a:br>
              <a:rPr lang="en-GB" sz="4000" b="1" dirty="0">
                <a:solidFill>
                  <a:srgbClr val="FFFF00"/>
                </a:solidFill>
              </a:rPr>
            </a:br>
            <a:br>
              <a:rPr lang="en-GB" sz="4000" b="1" dirty="0">
                <a:solidFill>
                  <a:srgbClr val="FFFF00"/>
                </a:solidFill>
              </a:rPr>
            </a:br>
            <a:br>
              <a:rPr lang="en-GB" sz="4000" b="1" dirty="0">
                <a:solidFill>
                  <a:srgbClr val="FFFF00"/>
                </a:solidFill>
              </a:rPr>
            </a:br>
            <a:r>
              <a:rPr lang="en-GB" sz="4000" b="1" dirty="0"/>
              <a:t>a true community </a:t>
            </a:r>
            <a:br>
              <a:rPr lang="en-GB" sz="4000" b="1" dirty="0"/>
            </a:br>
            <a:r>
              <a:rPr lang="en-GB" sz="4000" b="1" dirty="0"/>
              <a:t>of belonging </a:t>
            </a:r>
            <a:br>
              <a:rPr lang="en-GB" sz="4000" b="1" dirty="0"/>
            </a:br>
            <a:r>
              <a:rPr lang="en-GB" sz="4000" b="1" dirty="0"/>
              <a:t>and service  </a:t>
            </a:r>
          </a:p>
        </p:txBody>
      </p:sp>
      <p:pic>
        <p:nvPicPr>
          <p:cNvPr id="5" name="Picture 4" descr="Image result for koinoni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6991" y="2067791"/>
            <a:ext cx="4675909" cy="4073237"/>
          </a:xfrm>
          <a:prstGeom prst="rect">
            <a:avLst/>
          </a:prstGeom>
          <a:noFill/>
          <a:ln>
            <a:noFill/>
          </a:ln>
        </p:spPr>
      </p:pic>
    </p:spTree>
    <p:extLst>
      <p:ext uri="{BB962C8B-B14F-4D97-AF65-F5344CB8AC3E}">
        <p14:creationId xmlns:p14="http://schemas.microsoft.com/office/powerpoint/2010/main" val="41953836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V="1">
            <a:off x="259773" y="-1257301"/>
            <a:ext cx="11585863" cy="945573"/>
          </a:xfrm>
        </p:spPr>
        <p:txBody>
          <a:bodyPr>
            <a:normAutofit/>
          </a:bodyPr>
          <a:lstStyle/>
          <a:p>
            <a:endParaRPr lang="en-GB" dirty="0"/>
          </a:p>
        </p:txBody>
      </p:sp>
      <p:pic>
        <p:nvPicPr>
          <p:cNvPr id="4" name="LOTR The Fellowship of the Ring - Extended Edition - The Council of Elrond Part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0552" y="0"/>
            <a:ext cx="12283065" cy="6763670"/>
          </a:xfrm>
          <a:prstGeom prst="rect">
            <a:avLst/>
          </a:prstGeom>
        </p:spPr>
      </p:pic>
    </p:spTree>
    <p:extLst>
      <p:ext uri="{BB962C8B-B14F-4D97-AF65-F5344CB8AC3E}">
        <p14:creationId xmlns:p14="http://schemas.microsoft.com/office/powerpoint/2010/main" val="18509309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8992" y="716973"/>
            <a:ext cx="11461172" cy="6224154"/>
          </a:xfrm>
        </p:spPr>
        <p:txBody>
          <a:bodyPr>
            <a:normAutofit fontScale="90000"/>
          </a:bodyPr>
          <a:lstStyle/>
          <a:p>
            <a:r>
              <a:rPr lang="en-GB" b="1" dirty="0">
                <a:solidFill>
                  <a:srgbClr val="FFFF00"/>
                </a:solidFill>
              </a:rPr>
              <a:t>Hymn    </a:t>
            </a:r>
            <a:r>
              <a:rPr lang="en-GB" b="1" i="1" dirty="0"/>
              <a:t>RS 474 Brother sister let me serve you</a:t>
            </a:r>
            <a:br>
              <a:rPr lang="en-GB" b="1" i="1" dirty="0"/>
            </a:br>
            <a:br>
              <a:rPr lang="en-GB" b="1" i="1" dirty="0"/>
            </a:br>
            <a:r>
              <a:rPr lang="en-GB" b="1" i="1" dirty="0"/>
              <a:t>presentation from Junior church  </a:t>
            </a:r>
            <a:r>
              <a:rPr lang="en-GB" i="1" dirty="0"/>
              <a:t> </a:t>
            </a:r>
            <a:br>
              <a:rPr lang="en-GB" b="1" dirty="0"/>
            </a:br>
            <a:br>
              <a:rPr lang="en-GB" b="1" dirty="0"/>
            </a:br>
            <a:r>
              <a:rPr lang="en-GB" b="1" dirty="0">
                <a:solidFill>
                  <a:srgbClr val="FFFF00"/>
                </a:solidFill>
              </a:rPr>
              <a:t>offertory</a:t>
            </a:r>
            <a:br>
              <a:rPr lang="en-GB" b="1" dirty="0">
                <a:solidFill>
                  <a:srgbClr val="FFFF00"/>
                </a:solidFill>
              </a:rPr>
            </a:br>
            <a:br>
              <a:rPr lang="en-GB" b="1" dirty="0">
                <a:solidFill>
                  <a:srgbClr val="FFFF00"/>
                </a:solidFill>
              </a:rPr>
            </a:br>
            <a:r>
              <a:rPr lang="en-GB" b="1" dirty="0">
                <a:solidFill>
                  <a:srgbClr val="FFFF00"/>
                </a:solidFill>
              </a:rPr>
              <a:t>a song to welcome the word </a:t>
            </a:r>
            <a:br>
              <a:rPr lang="en-GB" b="1" dirty="0"/>
            </a:br>
            <a:br>
              <a:rPr lang="en-GB" b="1" dirty="0"/>
            </a:br>
            <a:r>
              <a:rPr lang="en-GB" b="1" dirty="0">
                <a:solidFill>
                  <a:srgbClr val="FFFF00"/>
                </a:solidFill>
              </a:rPr>
              <a:t>reading  Romans 12:9-21</a:t>
            </a:r>
            <a:br>
              <a:rPr lang="en-GB" b="1" dirty="0">
                <a:solidFill>
                  <a:srgbClr val="FFFF00"/>
                </a:solidFill>
              </a:rPr>
            </a:br>
            <a:br>
              <a:rPr lang="en-GB" b="1" dirty="0">
                <a:solidFill>
                  <a:srgbClr val="FFFF00"/>
                </a:solidFill>
              </a:rPr>
            </a:br>
            <a:r>
              <a:rPr lang="en-GB" b="1" dirty="0">
                <a:solidFill>
                  <a:srgbClr val="FFFF00"/>
                </a:solidFill>
              </a:rPr>
              <a:t>        </a:t>
            </a:r>
            <a:r>
              <a:rPr lang="en-GB" sz="4900" b="1" i="1" dirty="0"/>
              <a:t>second holy habit … Koinonia </a:t>
            </a:r>
            <a:r>
              <a:rPr lang="en-GB" sz="4900" b="1" i="1" dirty="0">
                <a:latin typeface="Bookman Old Style" panose="02050604050505020204" pitchFamily="18" charset="0"/>
              </a:rPr>
              <a:t> </a:t>
            </a:r>
            <a:br>
              <a:rPr lang="en-GB" b="1" dirty="0">
                <a:solidFill>
                  <a:srgbClr val="FFFF00"/>
                </a:solidFill>
              </a:rPr>
            </a:br>
            <a:r>
              <a:rPr lang="en-GB" b="1" i="1" dirty="0"/>
              <a:t> </a:t>
            </a:r>
            <a:br>
              <a:rPr lang="en-GB" b="1" dirty="0">
                <a:solidFill>
                  <a:srgbClr val="FFFF00"/>
                </a:solidFill>
              </a:rPr>
            </a:br>
            <a:endParaRPr lang="en-GB" dirty="0">
              <a:solidFill>
                <a:srgbClr val="FFFF00"/>
              </a:solidFill>
            </a:endParaRPr>
          </a:p>
        </p:txBody>
      </p:sp>
      <p:pic>
        <p:nvPicPr>
          <p:cNvPr id="5" name="Picture 4" descr="Image result for koinoni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16737" y="2047009"/>
            <a:ext cx="2608118" cy="2400301"/>
          </a:xfrm>
          <a:prstGeom prst="rect">
            <a:avLst/>
          </a:prstGeom>
          <a:noFill/>
          <a:ln>
            <a:noFill/>
          </a:ln>
        </p:spPr>
      </p:pic>
    </p:spTree>
    <p:extLst>
      <p:ext uri="{BB962C8B-B14F-4D97-AF65-F5344CB8AC3E}">
        <p14:creationId xmlns:p14="http://schemas.microsoft.com/office/powerpoint/2010/main" val="2572406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koinon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818" y="152739"/>
            <a:ext cx="6464589" cy="6412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059336"/>
      </p:ext>
    </p:extLst>
  </p:cSld>
  <p:clrMapOvr>
    <a:masterClrMapping/>
  </p:clrMapOvr>
</p:sld>
</file>

<file path=ppt/theme/theme1.xml><?xml version="1.0" encoding="utf-8"?>
<a:theme xmlns:a="http://schemas.openxmlformats.org/drawingml/2006/main" name="Slic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ss holy habit 2 fellowship 26th feb</Template>
  <TotalTime>33</TotalTime>
  <Words>162</Words>
  <Application>Microsoft Office PowerPoint</Application>
  <PresentationFormat>Widescreen</PresentationFormat>
  <Paragraphs>35</Paragraphs>
  <Slides>17</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Algerian</vt:lpstr>
      <vt:lpstr>Arial</vt:lpstr>
      <vt:lpstr>Bookman Old Style</vt:lpstr>
      <vt:lpstr>Calibri</vt:lpstr>
      <vt:lpstr>Century Gothic</vt:lpstr>
      <vt:lpstr>Symbol</vt:lpstr>
      <vt:lpstr>Times New Roman</vt:lpstr>
      <vt:lpstr>Wingdings 3</vt:lpstr>
      <vt:lpstr>Slice</vt:lpstr>
      <vt:lpstr> Theme – Holy Habits  2. Fellowship     </vt:lpstr>
      <vt:lpstr>  Call to worship   Hymn  RS 114 Let all the world in every corner                              sing    opening prayers RS 30 father we love you      Lords Prayer  Introduction of ‘Holy Habits’      </vt:lpstr>
      <vt:lpstr>         </vt:lpstr>
      <vt:lpstr>  </vt:lpstr>
      <vt:lpstr>     What does           mean to you ?   </vt:lpstr>
      <vt:lpstr>Second Holy habit …. Fellowship   a true community  of belonging  and service  </vt:lpstr>
      <vt:lpstr>PowerPoint Presentation</vt:lpstr>
      <vt:lpstr>Hymn    RS 474 Brother sister let me serve you  presentation from Junior church     offertory  a song to welcome the word   reading  Romans 12:9-21          second holy habit … Koinonia     </vt:lpstr>
      <vt:lpstr>PowerPoint Presentation</vt:lpstr>
      <vt:lpstr>What is koinonia ?</vt:lpstr>
      <vt:lpstr>PowerPoint Presentation</vt:lpstr>
      <vt:lpstr>PowerPoint Presentation</vt:lpstr>
      <vt:lpstr>What a Koinonia fellowship look like ?</vt:lpstr>
      <vt:lpstr>PowerPoint Presentation</vt:lpstr>
      <vt:lpstr> Questions for consideration  1. With whom do you struggle to share           fellowship?  2. Who are the lonely and rejected in your         community? What do you do to enable them to      feel included?  3. How fresh are the ‘fellowships’ in your          community? is Christ the focus or have they       become insular ?   </vt:lpstr>
      <vt:lpstr>Hymn  Lord make us servants of your peace  prayers of  intercession          Response:          Leader  God who is love          All         Strengthen all people who seek                             fellowship with you and with their                                neighbour    Hymn  we welcome you into our midst     </vt:lpstr>
      <vt:lpstr>Blessing   Leader   May the God who is in fellowship with us All          Bless us with Love    Leader   May the Christ who is in fellowship with friend                   and stranger   All          Walk with us with Grace    Leader   May the Spirit who is in fellowship with the                    world  All          Breathe through our hearts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Fleet United Reformed Church     5th march 2017  Theme – Holy Habits 2. Fellowship</dc:title>
  <dc:creator>Ruth Dillon</dc:creator>
  <cp:lastModifiedBy>RHeine@W-SYNOD.local</cp:lastModifiedBy>
  <cp:revision>11</cp:revision>
  <dcterms:created xsi:type="dcterms:W3CDTF">2017-03-01T08:35:18Z</dcterms:created>
  <dcterms:modified xsi:type="dcterms:W3CDTF">2018-04-26T09:46:14Z</dcterms:modified>
</cp:coreProperties>
</file>