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notesMasterIdLst>
    <p:notesMasterId r:id="rId16"/>
  </p:notesMasterIdLst>
  <p:sldIdLst>
    <p:sldId id="257" r:id="rId2"/>
    <p:sldId id="270" r:id="rId3"/>
    <p:sldId id="306" r:id="rId4"/>
    <p:sldId id="304" r:id="rId5"/>
    <p:sldId id="292" r:id="rId6"/>
    <p:sldId id="305" r:id="rId7"/>
    <p:sldId id="272" r:id="rId8"/>
    <p:sldId id="300" r:id="rId9"/>
    <p:sldId id="298" r:id="rId10"/>
    <p:sldId id="310" r:id="rId11"/>
    <p:sldId id="308" r:id="rId12"/>
    <p:sldId id="309" r:id="rId13"/>
    <p:sldId id="283" r:id="rId14"/>
    <p:sldId id="30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2B974-2A7A-4D1C-B5A0-3135BC54E28B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E94EA-E1BA-435D-A6D5-7F7B3A29E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8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E94EA-E1BA-435D-A6D5-7F7B3A29EE8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67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2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86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8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2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52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00165" y="1673978"/>
            <a:ext cx="5558117" cy="314904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Holy Habit </a:t>
            </a:r>
            <a:br>
              <a:rPr lang="en-GB" sz="4000" b="1" dirty="0">
                <a:solidFill>
                  <a:schemeClr val="tx1"/>
                </a:solidFill>
              </a:rPr>
            </a:br>
            <a:br>
              <a:rPr lang="en-GB" sz="4000" i="1" dirty="0">
                <a:solidFill>
                  <a:srgbClr val="FFFF00"/>
                </a:solidFill>
              </a:rPr>
            </a:br>
            <a:r>
              <a:rPr lang="en-GB" sz="4000" b="1" dirty="0">
                <a:solidFill>
                  <a:srgbClr val="FFFF00"/>
                </a:solidFill>
              </a:rPr>
              <a:t>8. </a:t>
            </a:r>
            <a:r>
              <a:rPr lang="en-GB" sz="3600" b="1" dirty="0">
                <a:solidFill>
                  <a:srgbClr val="FFFF00"/>
                </a:solidFill>
              </a:rPr>
              <a:t>Gladness and Generosity </a:t>
            </a:r>
            <a:br>
              <a:rPr lang="en-GB" sz="3600" i="1" dirty="0">
                <a:solidFill>
                  <a:schemeClr val="tx1"/>
                </a:solidFill>
              </a:rPr>
            </a:br>
            <a:br>
              <a:rPr lang="en-GB" sz="3600" i="1" dirty="0">
                <a:solidFill>
                  <a:schemeClr val="tx1"/>
                </a:solidFill>
              </a:rPr>
            </a:br>
            <a:br>
              <a:rPr lang="en-GB" i="1" dirty="0">
                <a:solidFill>
                  <a:srgbClr val="FFFF00"/>
                </a:solidFill>
              </a:rPr>
            </a:br>
            <a:r>
              <a:rPr lang="en-GB" i="1" dirty="0">
                <a:solidFill>
                  <a:schemeClr val="tx1"/>
                </a:solidFill>
              </a:rPr>
              <a:t>  </a:t>
            </a:r>
            <a:br>
              <a:rPr lang="en-GB" i="1" dirty="0">
                <a:solidFill>
                  <a:schemeClr val="tx1"/>
                </a:solidFill>
              </a:rPr>
            </a:br>
            <a:endParaRPr lang="en-GB" sz="3100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gladness and generosity Holy habi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2" y="650775"/>
            <a:ext cx="5186518" cy="5472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1" y="124484"/>
            <a:ext cx="10095457" cy="66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9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-1477020"/>
            <a:ext cx="9404723" cy="140053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6111" y="4062845"/>
            <a:ext cx="109605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2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Forgiveness is part of our calling to discipleship, for without forgiveness, there cannot be any gladness for the Gospel, and no generous love for us.</a:t>
            </a:r>
            <a:endParaRPr lang="en-GB" sz="36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50" y="103910"/>
            <a:ext cx="7360162" cy="47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8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57" y="-1438427"/>
            <a:ext cx="9404723" cy="140053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70164" y="238992"/>
            <a:ext cx="11565081" cy="6390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for consideration.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How do you express your generosity in your discipleship?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If life is tough for you at the moment, what would bring a   	 spark of gladness to your mind, body and soul- a massage, 	 a phone call, a prayer?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What do we do that puts a smile on people’s faces? e.g. 	  Smile train, local projects.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7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10" y="313170"/>
            <a:ext cx="11835244" cy="6243493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Hymn     </a:t>
            </a:r>
            <a:r>
              <a:rPr lang="en-GB" sz="4400" i="1" dirty="0">
                <a:solidFill>
                  <a:schemeClr val="tx1"/>
                </a:solidFill>
              </a:rPr>
              <a:t>Jesus most generous Lord </a:t>
            </a:r>
            <a:br>
              <a:rPr lang="en-GB" sz="4400" b="1" dirty="0">
                <a:solidFill>
                  <a:srgbClr val="FFFF00"/>
                </a:solidFill>
              </a:rPr>
            </a:br>
            <a:br>
              <a:rPr lang="en-GB" sz="4400" b="1" dirty="0">
                <a:solidFill>
                  <a:schemeClr val="tx1"/>
                </a:solidFill>
              </a:rPr>
            </a:br>
            <a:r>
              <a:rPr lang="en-GB" sz="4400" b="1" dirty="0">
                <a:solidFill>
                  <a:srgbClr val="FFFF00"/>
                </a:solidFill>
              </a:rPr>
              <a:t>Music </a:t>
            </a:r>
            <a:br>
              <a:rPr lang="en-GB" sz="4400" b="1" dirty="0">
                <a:solidFill>
                  <a:srgbClr val="FFFF00"/>
                </a:solidFill>
              </a:rPr>
            </a:br>
            <a:br>
              <a:rPr lang="en-GB" sz="4400" b="1" dirty="0">
                <a:solidFill>
                  <a:srgbClr val="FFFF00"/>
                </a:solidFill>
              </a:rPr>
            </a:br>
            <a:r>
              <a:rPr lang="en-GB" sz="4400" b="1" dirty="0">
                <a:solidFill>
                  <a:srgbClr val="FFFF00"/>
                </a:solidFill>
              </a:rPr>
              <a:t>Hymn     </a:t>
            </a:r>
            <a:r>
              <a:rPr lang="en-GB" sz="4400" i="1" dirty="0">
                <a:solidFill>
                  <a:schemeClr val="tx1"/>
                </a:solidFill>
              </a:rPr>
              <a:t>Lord whose wealth is all around us</a:t>
            </a:r>
            <a:br>
              <a:rPr lang="en-GB" sz="4400" i="1" dirty="0">
                <a:solidFill>
                  <a:schemeClr val="tx1"/>
                </a:solidFill>
              </a:rPr>
            </a:br>
            <a:br>
              <a:rPr lang="en-GB" sz="4400" i="1" dirty="0">
                <a:solidFill>
                  <a:schemeClr val="tx1"/>
                </a:solidFill>
              </a:rPr>
            </a:br>
            <a:r>
              <a:rPr lang="en-GB" sz="4400" b="1" dirty="0">
                <a:solidFill>
                  <a:srgbClr val="FFFF00"/>
                </a:solidFill>
              </a:rPr>
              <a:t>Prayers of Intercession</a:t>
            </a:r>
            <a:br>
              <a:rPr lang="en-GB" sz="4400" b="1" dirty="0">
                <a:solidFill>
                  <a:srgbClr val="FFFF00"/>
                </a:solidFill>
              </a:rPr>
            </a:br>
            <a:br>
              <a:rPr lang="en-GB" sz="4400" b="1" dirty="0">
                <a:solidFill>
                  <a:srgbClr val="FFFF00"/>
                </a:solidFill>
              </a:rPr>
            </a:br>
            <a:r>
              <a:rPr lang="en-GB" sz="4400" b="1" i="1" dirty="0">
                <a:solidFill>
                  <a:srgbClr val="FFFF00"/>
                </a:solidFill>
              </a:rPr>
              <a:t>RS 308 and 309   </a:t>
            </a:r>
            <a:r>
              <a:rPr lang="en-GB" sz="4400" i="1" dirty="0">
                <a:solidFill>
                  <a:schemeClr val="tx1"/>
                </a:solidFill>
              </a:rPr>
              <a:t>Spirit of the Living God </a:t>
            </a:r>
            <a:br>
              <a:rPr lang="en-GB" sz="4400" i="1" dirty="0">
                <a:solidFill>
                  <a:schemeClr val="tx1"/>
                </a:solidFill>
              </a:rPr>
            </a:br>
            <a:br>
              <a:rPr lang="en-GB" sz="4400" i="1" dirty="0">
                <a:solidFill>
                  <a:schemeClr val="tx1"/>
                </a:solidFill>
              </a:rPr>
            </a:br>
            <a:br>
              <a:rPr lang="en-GB" sz="4900" i="1" dirty="0">
                <a:solidFill>
                  <a:schemeClr val="tx1"/>
                </a:solidFill>
              </a:rPr>
            </a:br>
            <a:br>
              <a:rPr lang="en-GB" sz="4900" i="1" dirty="0">
                <a:solidFill>
                  <a:schemeClr val="tx1"/>
                </a:solidFill>
              </a:rPr>
            </a:br>
            <a:br>
              <a:rPr lang="en-GB" sz="4400" dirty="0"/>
            </a:br>
            <a:br>
              <a:rPr lang="en-GB" sz="4400" dirty="0"/>
            </a:br>
            <a:endParaRPr lang="en-GB" sz="4400" dirty="0"/>
          </a:p>
        </p:txBody>
      </p:sp>
      <p:pic>
        <p:nvPicPr>
          <p:cNvPr id="5" name="Picture 4" descr="Image result for gladness and generosity Holy habi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082" y="5231476"/>
            <a:ext cx="1520192" cy="1325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65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46111" y="-103910"/>
            <a:ext cx="9404723" cy="10390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7591" y="488373"/>
            <a:ext cx="10837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Hymn      </a:t>
            </a:r>
            <a:r>
              <a:rPr lang="en-GB" sz="3600" b="1" dirty="0"/>
              <a:t>RS 740 </a:t>
            </a:r>
            <a:r>
              <a:rPr lang="en-GB" sz="3600" i="1" dirty="0"/>
              <a:t>Tell out my soul </a:t>
            </a:r>
            <a:br>
              <a:rPr lang="en-GB" sz="3600" i="1" dirty="0"/>
            </a:br>
            <a:br>
              <a:rPr lang="en-GB" sz="3600" i="1" dirty="0"/>
            </a:br>
            <a:r>
              <a:rPr lang="en-GB" sz="3600" i="1" dirty="0">
                <a:solidFill>
                  <a:srgbClr val="FFFF00"/>
                </a:solidFill>
              </a:rPr>
              <a:t>Closing prayer and blessing </a:t>
            </a:r>
            <a:endParaRPr lang="en-GB" sz="3600" dirty="0"/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52" y="3260203"/>
            <a:ext cx="6383193" cy="3088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2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82" y="354734"/>
            <a:ext cx="11710554" cy="6222711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Call to worship   </a:t>
            </a:r>
            <a:r>
              <a:rPr lang="en-GB" sz="4000" dirty="0">
                <a:solidFill>
                  <a:schemeClr val="tx1"/>
                </a:solidFill>
              </a:rPr>
              <a:t>P</a:t>
            </a:r>
            <a:r>
              <a:rPr lang="en-GB" sz="4000" dirty="0"/>
              <a:t>salm 100 </a:t>
            </a:r>
            <a:br>
              <a:rPr lang="en-GB" sz="4000" dirty="0"/>
            </a:br>
            <a:br>
              <a:rPr lang="en-GB" sz="4000" dirty="0"/>
            </a:br>
            <a:r>
              <a:rPr lang="en-GB" sz="4000" b="1" dirty="0">
                <a:solidFill>
                  <a:srgbClr val="FFFF00"/>
                </a:solidFill>
              </a:rPr>
              <a:t>Hymn</a:t>
            </a:r>
            <a:r>
              <a:rPr lang="en-GB" sz="4000" b="1" dirty="0"/>
              <a:t> </a:t>
            </a:r>
            <a:r>
              <a:rPr lang="en-GB" sz="4000" b="1" dirty="0">
                <a:solidFill>
                  <a:schemeClr val="tx1"/>
                </a:solidFill>
              </a:rPr>
              <a:t>RS 96   </a:t>
            </a:r>
            <a:r>
              <a:rPr lang="en-GB" sz="4000" i="1" dirty="0">
                <a:solidFill>
                  <a:schemeClr val="tx1"/>
                </a:solidFill>
              </a:rPr>
              <a:t>Great is thy </a:t>
            </a:r>
            <a:r>
              <a:rPr lang="en-GB" sz="4000" i="1" dirty="0" err="1">
                <a:solidFill>
                  <a:schemeClr val="tx1"/>
                </a:solidFill>
              </a:rPr>
              <a:t>faithfullness</a:t>
            </a:r>
            <a:r>
              <a:rPr lang="en-GB" sz="4000" i="1" dirty="0">
                <a:solidFill>
                  <a:schemeClr val="tx1"/>
                </a:solidFill>
              </a:rPr>
              <a:t>    </a:t>
            </a:r>
            <a:br>
              <a:rPr lang="en-GB" sz="4000" i="1" dirty="0">
                <a:solidFill>
                  <a:schemeClr val="tx1"/>
                </a:solidFill>
              </a:rPr>
            </a:br>
            <a:br>
              <a:rPr lang="en-GB" sz="4000" i="1" dirty="0">
                <a:solidFill>
                  <a:schemeClr val="tx1"/>
                </a:solidFill>
              </a:rPr>
            </a:br>
            <a:r>
              <a:rPr lang="en-GB" sz="4000" b="1" dirty="0">
                <a:solidFill>
                  <a:srgbClr val="FFFF00"/>
                </a:solidFill>
              </a:rPr>
              <a:t>Prayers of Adoration, confession and </a:t>
            </a:r>
            <a:br>
              <a:rPr lang="en-GB" sz="4000" b="1" dirty="0">
                <a:solidFill>
                  <a:srgbClr val="FFFF00"/>
                </a:solidFill>
              </a:rPr>
            </a:br>
            <a:r>
              <a:rPr lang="en-GB" sz="4000" b="1" dirty="0">
                <a:solidFill>
                  <a:srgbClr val="FFFF00"/>
                </a:solidFill>
              </a:rPr>
              <a:t>Lord’s Prayer  </a:t>
            </a:r>
            <a:br>
              <a:rPr lang="en-GB" sz="4000" dirty="0"/>
            </a:br>
            <a:br>
              <a:rPr lang="en-GB" sz="4000" dirty="0"/>
            </a:br>
            <a:r>
              <a:rPr lang="en-GB" sz="4000" b="1" dirty="0">
                <a:solidFill>
                  <a:srgbClr val="FFFF00"/>
                </a:solidFill>
              </a:rPr>
              <a:t>Reading</a:t>
            </a:r>
            <a:r>
              <a:rPr lang="en-GB" sz="4000" dirty="0"/>
              <a:t>   </a:t>
            </a:r>
            <a:r>
              <a:rPr lang="en-GB" sz="4000" b="1" i="1" dirty="0"/>
              <a:t>Acts 2:37-47</a:t>
            </a:r>
            <a:br>
              <a:rPr lang="en-GB" sz="4000" b="1" i="1" dirty="0"/>
            </a:br>
            <a:r>
              <a:rPr lang="en-GB" sz="4000" b="1" i="1" dirty="0"/>
              <a:t>                 </a:t>
            </a:r>
            <a:br>
              <a:rPr lang="en-GB" sz="4000" dirty="0">
                <a:solidFill>
                  <a:srgbClr val="FFFF00"/>
                </a:solidFill>
                <a:latin typeface="Algerian" panose="04020705040A02060702" pitchFamily="82" charset="0"/>
              </a:rPr>
            </a:br>
            <a:r>
              <a:rPr lang="en-GB" sz="4000" dirty="0">
                <a:solidFill>
                  <a:srgbClr val="FFFF00"/>
                </a:solidFill>
                <a:latin typeface="Algerian" panose="04020705040A02060702" pitchFamily="82" charset="0"/>
              </a:rPr>
              <a:t>Holy habit             Gladness is to be practiced  </a:t>
            </a:r>
            <a:endParaRPr lang="en-GB" sz="40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 descr="Image result for gladness and generosity Holy habi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326" y="198870"/>
            <a:ext cx="1987782" cy="1927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5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64" y="135082"/>
            <a:ext cx="9842359" cy="657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2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Pentecost Joy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1" y="1170501"/>
            <a:ext cx="11668991" cy="54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 and euphoric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Divine euphoria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Gladness for what God had done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gladness was in the home, in the street, in the temple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fact everywhere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Depth of that joy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36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This is called a Pentecost Joy</a:t>
            </a:r>
            <a:r>
              <a:rPr lang="en-GB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The Church was born in Gladness</a:t>
            </a:r>
            <a:endParaRPr lang="en-GB" sz="3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874" y="4707082"/>
            <a:ext cx="2962718" cy="197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29" y="238991"/>
            <a:ext cx="10544898" cy="1070264"/>
          </a:xfrm>
        </p:spPr>
        <p:txBody>
          <a:bodyPr/>
          <a:lstStyle/>
          <a:p>
            <a:pPr algn="ctr"/>
            <a:r>
              <a:rPr lang="en-GB" sz="5400" b="1" dirty="0">
                <a:solidFill>
                  <a:srgbClr val="FFFF00"/>
                </a:solidFill>
              </a:rPr>
              <a:t>Gladness is to be practiced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373" y="1160110"/>
            <a:ext cx="1113905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3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023" y="1959401"/>
            <a:ext cx="11533909" cy="315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Gladness is to be experienced and expressed in many ways 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Gladness is ecstatic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Gladness seems slow and plodding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Gladness is deep, very deep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836" y="4662213"/>
            <a:ext cx="3151909" cy="210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5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46111" y="-155864"/>
            <a:ext cx="9404723" cy="15586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71500" y="696191"/>
            <a:ext cx="106818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</a:rPr>
              <a:t>Gladness is a gift that we choose to accept</a:t>
            </a:r>
            <a:r>
              <a:rPr lang="en-GB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endParaRPr lang="en-GB" sz="4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4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4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4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4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4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ea typeface="Calibri" panose="020F0502020204030204" pitchFamily="34" charset="0"/>
              </a:rPr>
              <a:t>and it is a </a:t>
            </a:r>
            <a:r>
              <a:rPr lang="en-GB" sz="4000" dirty="0" err="1">
                <a:latin typeface="Arial" panose="020B0604020202020204" pitchFamily="34" charset="0"/>
                <a:ea typeface="Calibri" panose="020F0502020204030204" pitchFamily="34" charset="0"/>
              </a:rPr>
              <a:t>transformatory</a:t>
            </a:r>
            <a:r>
              <a:rPr lang="en-GB" sz="4000" dirty="0">
                <a:latin typeface="Arial" panose="020B0604020202020204" pitchFamily="34" charset="0"/>
                <a:ea typeface="Calibri" panose="020F0502020204030204" pitchFamily="34" charset="0"/>
              </a:rPr>
              <a:t> gift for the individual, the church and the world</a:t>
            </a:r>
            <a:endParaRPr lang="en-GB" sz="4000" dirty="0"/>
          </a:p>
        </p:txBody>
      </p:sp>
      <p:pic>
        <p:nvPicPr>
          <p:cNvPr id="1028" name="Picture 4" descr="Image result for glad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9" y="2112342"/>
            <a:ext cx="6106102" cy="23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0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333952"/>
            <a:ext cx="11471564" cy="6139584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Hymn</a:t>
            </a:r>
            <a:r>
              <a:rPr lang="en-GB" sz="4000" b="1" dirty="0"/>
              <a:t>  </a:t>
            </a:r>
            <a:r>
              <a:rPr lang="en-GB" sz="4000" i="1" dirty="0"/>
              <a:t>In water we grow  </a:t>
            </a:r>
            <a:br>
              <a:rPr lang="en-GB" sz="4000" b="1" dirty="0"/>
            </a:br>
            <a:br>
              <a:rPr lang="en-GB" sz="4000" b="1" dirty="0"/>
            </a:br>
            <a:r>
              <a:rPr lang="en-GB" sz="4000" b="1" dirty="0">
                <a:solidFill>
                  <a:srgbClr val="FFFF00"/>
                </a:solidFill>
              </a:rPr>
              <a:t>Offertory </a:t>
            </a:r>
            <a:r>
              <a:rPr lang="en-GB" sz="4000" i="1" dirty="0">
                <a:solidFill>
                  <a:srgbClr val="FFFF00"/>
                </a:solidFill>
              </a:rPr>
              <a:t>  </a:t>
            </a:r>
            <a:r>
              <a:rPr lang="en-GB" sz="4000" i="1" dirty="0">
                <a:solidFill>
                  <a:schemeClr val="tx1"/>
                </a:solidFill>
              </a:rPr>
              <a:t> </a:t>
            </a:r>
            <a:br>
              <a:rPr lang="en-GB" sz="4000" i="1" dirty="0">
                <a:solidFill>
                  <a:srgbClr val="FFFF00"/>
                </a:solidFill>
              </a:rPr>
            </a:br>
            <a:r>
              <a:rPr lang="en-GB" sz="4000" i="1" dirty="0">
                <a:solidFill>
                  <a:srgbClr val="FFFF00"/>
                </a:solidFill>
              </a:rPr>
              <a:t> </a:t>
            </a:r>
            <a:br>
              <a:rPr lang="en-GB" sz="4000" i="1" dirty="0">
                <a:solidFill>
                  <a:srgbClr val="FFFF00"/>
                </a:solidFill>
              </a:rPr>
            </a:br>
            <a:r>
              <a:rPr lang="en-GB" sz="4000" dirty="0">
                <a:solidFill>
                  <a:srgbClr val="FFFF00"/>
                </a:solidFill>
              </a:rPr>
              <a:t>Reading      </a:t>
            </a:r>
            <a:r>
              <a:rPr lang="en-GB" sz="4000" dirty="0">
                <a:solidFill>
                  <a:schemeClr val="tx1"/>
                </a:solidFill>
              </a:rPr>
              <a:t>Galatians 5 : 13-26</a:t>
            </a:r>
            <a:br>
              <a:rPr lang="en-GB" sz="4000" dirty="0">
                <a:solidFill>
                  <a:schemeClr val="tx1"/>
                </a:solidFill>
              </a:rPr>
            </a:br>
            <a:br>
              <a:rPr lang="en-GB" sz="4000" dirty="0">
                <a:solidFill>
                  <a:schemeClr val="tx1"/>
                </a:solidFill>
              </a:rPr>
            </a:br>
            <a:br>
              <a:rPr lang="en-GB" sz="4000" dirty="0">
                <a:solidFill>
                  <a:schemeClr val="tx1"/>
                </a:solidFill>
              </a:rPr>
            </a:br>
            <a:br>
              <a:rPr lang="en-GB" sz="4000" dirty="0">
                <a:solidFill>
                  <a:srgbClr val="FFFF00"/>
                </a:solidFill>
              </a:rPr>
            </a:br>
            <a:br>
              <a:rPr lang="en-GB" sz="4000" dirty="0">
                <a:solidFill>
                  <a:srgbClr val="FFFF00"/>
                </a:solidFill>
              </a:rPr>
            </a:br>
            <a:br>
              <a:rPr lang="en-GB" sz="4000" dirty="0">
                <a:solidFill>
                  <a:srgbClr val="FFFF00"/>
                </a:solidFill>
                <a:latin typeface="+mn-lt"/>
              </a:rPr>
            </a:br>
            <a:r>
              <a:rPr lang="en-GB" sz="4000" b="1" dirty="0">
                <a:solidFill>
                  <a:srgbClr val="FFFF00"/>
                </a:solidFill>
                <a:latin typeface="Algerian" panose="04020705040A02060702" pitchFamily="82" charset="0"/>
              </a:rPr>
              <a:t>Holy Habit     Generosity of Spirit </a:t>
            </a:r>
            <a:r>
              <a:rPr lang="en-GB" sz="4000" dirty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en-GB" sz="4000" b="1" i="1" dirty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endParaRPr lang="en-GB" sz="4800" i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27" y="3279053"/>
            <a:ext cx="5364883" cy="259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8491"/>
          </a:xfrm>
        </p:spPr>
        <p:txBody>
          <a:bodyPr/>
          <a:lstStyle/>
          <a:p>
            <a:r>
              <a:rPr lang="en-GB" dirty="0"/>
              <a:t>                  </a:t>
            </a:r>
            <a:r>
              <a:rPr lang="en-GB" b="1" dirty="0">
                <a:solidFill>
                  <a:srgbClr val="FFFF00"/>
                </a:solidFill>
              </a:rPr>
              <a:t>Generosity of Spirit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945" y="1361209"/>
            <a:ext cx="11326091" cy="4807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Extravagant generosity is linked to Gladness and the previous Holy habits. </a:t>
            </a:r>
            <a:r>
              <a:rPr lang="en-GB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generous nature can be seen daily.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Through </a:t>
            </a: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Radical generosity 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makes people  		 feel truly welcome.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Through the ways we open our homes to people.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</a:rPr>
              <a:t>Through our Language and encouragement.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868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218210"/>
            <a:ext cx="10565680" cy="737754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5636" y="218210"/>
            <a:ext cx="11409219" cy="5694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Forgiveness and reconciliation </a:t>
            </a:r>
            <a:endParaRPr lang="en-GB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6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6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heart of the Gospel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is the life of immeasurable generous message and act of forgiveness and reconciliation.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Northern Ireland 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 Africa 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Rwanda 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 27th august</Template>
  <TotalTime>165</TotalTime>
  <Words>220</Words>
  <Application>Microsoft Office PowerPoint</Application>
  <PresentationFormat>Widescreen</PresentationFormat>
  <Paragraphs>54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Algerian</vt:lpstr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Ion</vt:lpstr>
      <vt:lpstr>Holy Habit   8. Gladness and Generosity       </vt:lpstr>
      <vt:lpstr>Call to worship   Psalm 100   Hymn RS 96   Great is thy faithfullness      Prayers of Adoration, confession and  Lord’s Prayer    Reading   Acts 2:37-47                   Holy habit             Gladness is to be practiced  </vt:lpstr>
      <vt:lpstr>PowerPoint Presentation</vt:lpstr>
      <vt:lpstr>Pentecost Joy </vt:lpstr>
      <vt:lpstr>Gladness is to be practiced </vt:lpstr>
      <vt:lpstr>PowerPoint Presentation</vt:lpstr>
      <vt:lpstr>Hymn  In water we grow    Offertory       Reading      Galatians 5 : 13-26      Holy Habit     Generosity of Spirit   </vt:lpstr>
      <vt:lpstr>                  Generosity of Spirit</vt:lpstr>
      <vt:lpstr>                         </vt:lpstr>
      <vt:lpstr>PowerPoint Presentation</vt:lpstr>
      <vt:lpstr>PowerPoint Presentation</vt:lpstr>
      <vt:lpstr>PowerPoint Presentation</vt:lpstr>
      <vt:lpstr>Hymn     Jesus most generous Lord   Music   Hymn     Lord whose wealth is all around us  Prayers of Intercession  RS 308 and 309   Spirit of the Living God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Fleet  United Reformed Church   Holy Habit  Gladeness and generosity      27th August 2017</dc:title>
  <dc:creator>Ruth Dillon</dc:creator>
  <cp:lastModifiedBy>RHeine@W-SYNOD.local</cp:lastModifiedBy>
  <cp:revision>9</cp:revision>
  <dcterms:created xsi:type="dcterms:W3CDTF">2017-09-02T12:31:34Z</dcterms:created>
  <dcterms:modified xsi:type="dcterms:W3CDTF">2018-04-26T09:58:33Z</dcterms:modified>
</cp:coreProperties>
</file>