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1"/>
  </p:sldMasterIdLst>
  <p:notesMasterIdLst>
    <p:notesMasterId r:id="rId17"/>
  </p:notesMasterIdLst>
  <p:sldIdLst>
    <p:sldId id="257" r:id="rId2"/>
    <p:sldId id="270" r:id="rId3"/>
    <p:sldId id="314" r:id="rId4"/>
    <p:sldId id="304" r:id="rId5"/>
    <p:sldId id="292" r:id="rId6"/>
    <p:sldId id="311" r:id="rId7"/>
    <p:sldId id="272" r:id="rId8"/>
    <p:sldId id="300" r:id="rId9"/>
    <p:sldId id="315" r:id="rId10"/>
    <p:sldId id="316" r:id="rId11"/>
    <p:sldId id="317" r:id="rId12"/>
    <p:sldId id="318" r:id="rId13"/>
    <p:sldId id="319" r:id="rId14"/>
    <p:sldId id="309" r:id="rId15"/>
    <p:sldId id="28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7" d="100"/>
          <a:sy n="107" d="100"/>
        </p:scale>
        <p:origin x="138" y="180"/>
      </p:cViewPr>
      <p:guideLst/>
    </p:cSldViewPr>
  </p:slideViewPr>
  <p:notesTextViewPr>
    <p:cViewPr>
      <p:scale>
        <a:sx n="1" d="1"/>
        <a:sy n="1" d="1"/>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2B974-2A7A-4D1C-B5A0-3135BC54E28B}" type="datetimeFigureOut">
              <a:rPr lang="en-GB" smtClean="0"/>
              <a:t>26/04/2018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E94EA-E1BA-435D-A6D5-7F7B3A29EE85}" type="slidenum">
              <a:rPr lang="en-GB" smtClean="0"/>
              <a:t>‹#›</a:t>
            </a:fld>
            <a:endParaRPr lang="en-GB"/>
          </a:p>
        </p:txBody>
      </p:sp>
    </p:spTree>
    <p:extLst>
      <p:ext uri="{BB962C8B-B14F-4D97-AF65-F5344CB8AC3E}">
        <p14:creationId xmlns:p14="http://schemas.microsoft.com/office/powerpoint/2010/main" val="13842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3E94EA-E1BA-435D-A6D5-7F7B3A29EE85}" type="slidenum">
              <a:rPr lang="en-GB" smtClean="0"/>
              <a:t>15</a:t>
            </a:fld>
            <a:endParaRPr lang="en-GB"/>
          </a:p>
        </p:txBody>
      </p:sp>
    </p:spTree>
    <p:extLst>
      <p:ext uri="{BB962C8B-B14F-4D97-AF65-F5344CB8AC3E}">
        <p14:creationId xmlns:p14="http://schemas.microsoft.com/office/powerpoint/2010/main" val="136167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077324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92649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076456F-F47D-4F25-8053-2A695DA0CA7D}"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2827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D6C7379-69CC-4837-9905-BEBA22830C8A}"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678680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EB8B7E-8AEE-4F10-BFEE-C999AD004D36}"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41037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668F3F9-58BC-440B-B37B-805B9055EF92}" type="datetimeFigureOut">
              <a:rPr lang="en-US" smtClean="0"/>
              <a:t>4/26/2018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80055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5A53AF-48EA-489D-8260-9DCAB666386A}" type="datetimeFigureOut">
              <a:rPr lang="en-US" smtClean="0"/>
              <a:t>4/26/2018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8179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58421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40920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083553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4/26/2018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23555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82912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4/26/2018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91841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76FB7AA-4A53-424F-AD41-70827B6504BA}" type="datetimeFigureOut">
              <a:rPr lang="en-US" smtClean="0"/>
              <a:t>4/26/2018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11237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7884882-FB12-4BC8-9960-9AD8104D7FAE}" type="datetimeFigureOut">
              <a:rPr lang="en-US" smtClean="0"/>
              <a:t>4/26/2018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9921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7D1BD23-6E54-4D9D-AD88-A2813C73CC25}" type="datetimeFigureOut">
              <a:rPr lang="en-US" smtClean="0"/>
              <a:t>4/26/2018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75855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4/26/2018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78238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1CF1133-3259-4C45-BABA-5B62D9C6F78D}" type="datetimeFigureOut">
              <a:rPr lang="en-US" smtClean="0"/>
              <a:t>4/26/2018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48152809"/>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165654" y="1360210"/>
            <a:ext cx="5049981" cy="4529604"/>
          </a:xfrm>
        </p:spPr>
        <p:txBody>
          <a:bodyPr>
            <a:normAutofit/>
          </a:bodyPr>
          <a:lstStyle/>
          <a:p>
            <a:pPr algn="ctr"/>
            <a:r>
              <a:rPr lang="en-GB" sz="4000" b="1" dirty="0">
                <a:solidFill>
                  <a:schemeClr val="tx1"/>
                </a:solidFill>
              </a:rPr>
              <a:t>Holy Habit</a:t>
            </a:r>
            <a:br>
              <a:rPr lang="en-GB" sz="4000" b="1" dirty="0">
                <a:solidFill>
                  <a:schemeClr val="tx1"/>
                </a:solidFill>
              </a:rPr>
            </a:br>
            <a:r>
              <a:rPr lang="en-GB" sz="4000" b="1" dirty="0">
                <a:solidFill>
                  <a:schemeClr val="tx1"/>
                </a:solidFill>
              </a:rPr>
              <a:t> </a:t>
            </a:r>
            <a:br>
              <a:rPr lang="en-GB" sz="4000" b="1" dirty="0">
                <a:solidFill>
                  <a:srgbClr val="FFFF00"/>
                </a:solidFill>
              </a:rPr>
            </a:br>
            <a:r>
              <a:rPr lang="en-GB" sz="4000" b="1" dirty="0">
                <a:solidFill>
                  <a:srgbClr val="FFFF00"/>
                </a:solidFill>
              </a:rPr>
              <a:t>10. Making more disciples  </a:t>
            </a:r>
            <a:r>
              <a:rPr lang="en-GB" sz="4000" b="1" dirty="0">
                <a:solidFill>
                  <a:schemeClr val="tx1"/>
                </a:solidFill>
              </a:rPr>
              <a:t> </a:t>
            </a:r>
            <a:br>
              <a:rPr lang="en-GB" b="1" dirty="0">
                <a:solidFill>
                  <a:srgbClr val="FFFF00"/>
                </a:solidFill>
              </a:rPr>
            </a:br>
            <a:br>
              <a:rPr lang="en-GB" i="1" dirty="0">
                <a:solidFill>
                  <a:srgbClr val="FFFF00"/>
                </a:solidFill>
              </a:rPr>
            </a:br>
            <a:r>
              <a:rPr lang="en-GB" i="1" dirty="0">
                <a:solidFill>
                  <a:srgbClr val="FFFF00"/>
                </a:solidFill>
              </a:rPr>
              <a:t>  </a:t>
            </a:r>
            <a:endParaRPr lang="en-GB" sz="4900" i="1" dirty="0">
              <a:solidFill>
                <a:srgbClr val="FFFF00"/>
              </a:solidFill>
            </a:endParaRPr>
          </a:p>
        </p:txBody>
      </p:sp>
      <p:pic>
        <p:nvPicPr>
          <p:cNvPr id="5" name="Picture 4" descr="Image result for making more disciples"/>
          <p:cNvPicPr/>
          <p:nvPr/>
        </p:nvPicPr>
        <p:blipFill>
          <a:blip r:embed="rId2">
            <a:extLst>
              <a:ext uri="{28A0092B-C50C-407E-A947-70E740481C1C}">
                <a14:useLocalDpi xmlns:a14="http://schemas.microsoft.com/office/drawing/2010/main" val="0"/>
              </a:ext>
            </a:extLst>
          </a:blip>
          <a:srcRect/>
          <a:stretch>
            <a:fillRect/>
          </a:stretch>
        </p:blipFill>
        <p:spPr bwMode="auto">
          <a:xfrm>
            <a:off x="602674" y="1423555"/>
            <a:ext cx="6503410" cy="3922223"/>
          </a:xfrm>
          <a:prstGeom prst="rect">
            <a:avLst/>
          </a:prstGeom>
          <a:noFill/>
          <a:ln>
            <a:noFill/>
          </a:ln>
        </p:spPr>
      </p:pic>
    </p:spTree>
    <p:extLst>
      <p:ext uri="{BB962C8B-B14F-4D97-AF65-F5344CB8AC3E}">
        <p14:creationId xmlns:p14="http://schemas.microsoft.com/office/powerpoint/2010/main" val="2799648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111" y="452718"/>
            <a:ext cx="11054053" cy="6062382"/>
          </a:xfrm>
        </p:spPr>
        <p:txBody>
          <a:bodyPr/>
          <a:lstStyle/>
          <a:p>
            <a:pPr lvl="0"/>
            <a:r>
              <a:rPr lang="en-GB" i="1" dirty="0">
                <a:solidFill>
                  <a:srgbClr val="FFFF00"/>
                </a:solidFill>
              </a:rPr>
              <a:t>             </a:t>
            </a:r>
            <a:r>
              <a:rPr lang="en-GB" b="1" i="1" dirty="0">
                <a:solidFill>
                  <a:srgbClr val="FFFF00"/>
                </a:solidFill>
              </a:rPr>
              <a:t>Markers and milestones</a:t>
            </a:r>
            <a:br>
              <a:rPr lang="en-GB" b="1" i="1" dirty="0">
                <a:solidFill>
                  <a:srgbClr val="FFFF00"/>
                </a:solidFill>
              </a:rPr>
            </a:br>
            <a:br>
              <a:rPr lang="en-GB" b="1" i="1" dirty="0">
                <a:solidFill>
                  <a:srgbClr val="FFFF00"/>
                </a:solidFill>
              </a:rPr>
            </a:br>
            <a:r>
              <a:rPr lang="en-GB" sz="3600" dirty="0"/>
              <a:t>For all who follow Jesus on the adventure of discipleship there will be </a:t>
            </a:r>
            <a:r>
              <a:rPr lang="en-GB" sz="3600" b="1" dirty="0">
                <a:solidFill>
                  <a:srgbClr val="FFFF00"/>
                </a:solidFill>
              </a:rPr>
              <a:t>significant momen</a:t>
            </a:r>
            <a:r>
              <a:rPr lang="en-GB" b="1" dirty="0">
                <a:solidFill>
                  <a:srgbClr val="FFFF00"/>
                </a:solidFill>
              </a:rPr>
              <a:t>ts</a:t>
            </a:r>
            <a:r>
              <a:rPr lang="en-GB" b="1" i="1" dirty="0">
                <a:solidFill>
                  <a:srgbClr val="FFFF00"/>
                </a:solidFill>
              </a:rPr>
              <a:t>.</a:t>
            </a:r>
            <a:br>
              <a:rPr lang="en-GB" b="1" i="1" dirty="0">
                <a:solidFill>
                  <a:srgbClr val="FFFF00"/>
                </a:solidFill>
              </a:rPr>
            </a:br>
            <a:br>
              <a:rPr lang="en-GB" b="1" i="1" dirty="0">
                <a:solidFill>
                  <a:srgbClr val="FFFF00"/>
                </a:solidFill>
              </a:rPr>
            </a:br>
            <a:br>
              <a:rPr lang="en-GB" b="1" i="1" dirty="0">
                <a:solidFill>
                  <a:srgbClr val="FFFF00"/>
                </a:solidFill>
              </a:rPr>
            </a:br>
            <a:r>
              <a:rPr lang="en-GB" sz="3200" dirty="0"/>
              <a:t>The start of discipleship is marked with two markers, </a:t>
            </a:r>
            <a:br>
              <a:rPr lang="en-GB" sz="3200" dirty="0"/>
            </a:br>
            <a:r>
              <a:rPr lang="en-GB" sz="3200" b="1" dirty="0"/>
              <a:t>             </a:t>
            </a:r>
            <a:r>
              <a:rPr lang="en-GB" sz="3200" b="1" dirty="0">
                <a:solidFill>
                  <a:srgbClr val="FFFF00"/>
                </a:solidFill>
              </a:rPr>
              <a:t>Baptism with water  </a:t>
            </a:r>
            <a:br>
              <a:rPr lang="en-GB" sz="3200" dirty="0">
                <a:solidFill>
                  <a:srgbClr val="FFFF00"/>
                </a:solidFill>
              </a:rPr>
            </a:br>
            <a:r>
              <a:rPr lang="en-GB" sz="3200" b="1" dirty="0">
                <a:solidFill>
                  <a:srgbClr val="FFFF00"/>
                </a:solidFill>
              </a:rPr>
              <a:t>             Baptism of the Spirit</a:t>
            </a:r>
            <a:br>
              <a:rPr lang="en-GB" sz="3200" dirty="0"/>
            </a:br>
            <a:endParaRPr lang="en-GB" sz="3200" i="1" dirty="0">
              <a:solidFill>
                <a:schemeClr val="tx1"/>
              </a:solidFill>
            </a:endParaRPr>
          </a:p>
        </p:txBody>
      </p:sp>
    </p:spTree>
    <p:extLst>
      <p:ext uri="{BB962C8B-B14F-4D97-AF65-F5344CB8AC3E}">
        <p14:creationId xmlns:p14="http://schemas.microsoft.com/office/powerpoint/2010/main" val="2398575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111" y="452717"/>
            <a:ext cx="11054053" cy="5802609"/>
          </a:xfrm>
        </p:spPr>
        <p:txBody>
          <a:bodyPr/>
          <a:lstStyle/>
          <a:p>
            <a:r>
              <a:rPr lang="en-GB" b="1" i="1" dirty="0">
                <a:solidFill>
                  <a:srgbClr val="FFFF00"/>
                </a:solidFill>
              </a:rPr>
              <a:t>               An expectation of growth</a:t>
            </a:r>
            <a:br>
              <a:rPr lang="en-GB" b="1" i="1" dirty="0">
                <a:solidFill>
                  <a:srgbClr val="FFFF00"/>
                </a:solidFill>
              </a:rPr>
            </a:br>
            <a:br>
              <a:rPr lang="en-GB" b="1" i="1" dirty="0">
                <a:solidFill>
                  <a:srgbClr val="FFFF00"/>
                </a:solidFill>
              </a:rPr>
            </a:br>
            <a:r>
              <a:rPr lang="en-GB" sz="3600" dirty="0">
                <a:solidFill>
                  <a:srgbClr val="FFFF00"/>
                </a:solidFill>
              </a:rPr>
              <a:t>Through conversations </a:t>
            </a:r>
            <a:r>
              <a:rPr lang="en-GB" sz="3600" dirty="0"/>
              <a:t>and </a:t>
            </a:r>
            <a:r>
              <a:rPr lang="en-GB" sz="3600" dirty="0">
                <a:solidFill>
                  <a:srgbClr val="FFFF00"/>
                </a:solidFill>
              </a:rPr>
              <a:t>Gossiping the Gospel</a:t>
            </a:r>
            <a:r>
              <a:rPr lang="en-GB" sz="3600" dirty="0"/>
              <a:t>, the seed of faith will be laid. </a:t>
            </a:r>
            <a:br>
              <a:rPr lang="en-GB" sz="3600" dirty="0"/>
            </a:br>
            <a:br>
              <a:rPr lang="en-GB" sz="3600" dirty="0"/>
            </a:br>
            <a:br>
              <a:rPr lang="en-GB" sz="3600" dirty="0"/>
            </a:br>
            <a:r>
              <a:rPr lang="en-GB" sz="3600" dirty="0"/>
              <a:t>That means </a:t>
            </a:r>
            <a:r>
              <a:rPr lang="en-GB" sz="3600" b="1" dirty="0">
                <a:solidFill>
                  <a:srgbClr val="FFFF00"/>
                </a:solidFill>
              </a:rPr>
              <a:t>all disciples have a responsibility to make disciples</a:t>
            </a:r>
            <a:r>
              <a:rPr lang="en-GB" sz="3600" dirty="0"/>
              <a:t>, but we may never see the fruits of our harvest, that is for other people to rea</a:t>
            </a:r>
            <a:r>
              <a:rPr lang="en-GB" dirty="0"/>
              <a:t>p. </a:t>
            </a:r>
            <a:r>
              <a:rPr lang="en-GB" b="1" i="1" dirty="0">
                <a:solidFill>
                  <a:srgbClr val="FFFF00"/>
                </a:solidFill>
              </a:rPr>
              <a:t> </a:t>
            </a:r>
          </a:p>
        </p:txBody>
      </p:sp>
    </p:spTree>
    <p:extLst>
      <p:ext uri="{BB962C8B-B14F-4D97-AF65-F5344CB8AC3E}">
        <p14:creationId xmlns:p14="http://schemas.microsoft.com/office/powerpoint/2010/main" val="38736861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66128" y="452717"/>
            <a:ext cx="5361709" cy="6114337"/>
          </a:xfrm>
        </p:spPr>
        <p:txBody>
          <a:bodyPr/>
          <a:lstStyle/>
          <a:p>
            <a:r>
              <a:rPr lang="en-GB" dirty="0"/>
              <a:t>            Do we</a:t>
            </a:r>
            <a:br>
              <a:rPr lang="en-GB" dirty="0"/>
            </a:br>
            <a:r>
              <a:rPr lang="en-GB" dirty="0"/>
              <a:t> </a:t>
            </a:r>
            <a:r>
              <a:rPr lang="en-GB" b="1" dirty="0"/>
              <a:t>Gossip the Gospel?</a:t>
            </a:r>
            <a:br>
              <a:rPr lang="en-GB" sz="2400" b="1" dirty="0"/>
            </a:br>
            <a:br>
              <a:rPr lang="en-GB" sz="2400" b="1" dirty="0"/>
            </a:br>
            <a:br>
              <a:rPr lang="en-GB" b="1" dirty="0"/>
            </a:br>
            <a:r>
              <a:rPr lang="en-GB" sz="3600" i="1" dirty="0">
                <a:solidFill>
                  <a:srgbClr val="FFFF00"/>
                </a:solidFill>
              </a:rPr>
              <a:t>Growth has been seen where churches have supported particular projects or campaigns about injustice and inequality.</a:t>
            </a:r>
            <a:br>
              <a:rPr lang="en-GB" dirty="0"/>
            </a:br>
            <a:endParaRPr lang="en-GB" dirty="0"/>
          </a:p>
        </p:txBody>
      </p:sp>
      <p:pic>
        <p:nvPicPr>
          <p:cNvPr id="1028" name="Picture 4" descr="http://ih.constantcontact.com/fs141/1101168946026/img/623.png?a=11134779703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71" y="452717"/>
            <a:ext cx="5364884" cy="613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6948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111" y="452718"/>
            <a:ext cx="11220307" cy="6135118"/>
          </a:xfrm>
        </p:spPr>
        <p:txBody>
          <a:bodyPr/>
          <a:lstStyle/>
          <a:p>
            <a:r>
              <a:rPr lang="en-GB" b="1" dirty="0">
                <a:solidFill>
                  <a:srgbClr val="FFFF00"/>
                </a:solidFill>
              </a:rPr>
              <a:t>                  Divine commission </a:t>
            </a:r>
            <a:br>
              <a:rPr lang="en-GB" dirty="0"/>
            </a:br>
            <a:br>
              <a:rPr lang="en-GB" dirty="0"/>
            </a:br>
            <a:r>
              <a:rPr lang="en-GB" sz="3600" dirty="0"/>
              <a:t>The Greek verb </a:t>
            </a:r>
            <a:r>
              <a:rPr lang="en-GB" sz="3600" b="1" i="1" dirty="0" err="1">
                <a:solidFill>
                  <a:srgbClr val="FFFF00"/>
                </a:solidFill>
              </a:rPr>
              <a:t>matheteuo</a:t>
            </a:r>
            <a:r>
              <a:rPr lang="en-GB" sz="3600" i="1" dirty="0">
                <a:solidFill>
                  <a:srgbClr val="FFFF00"/>
                </a:solidFill>
              </a:rPr>
              <a:t> </a:t>
            </a:r>
            <a:r>
              <a:rPr lang="en-GB" sz="3600" dirty="0"/>
              <a:t>(make disciples) occurs three times in the NT.</a:t>
            </a:r>
            <a:br>
              <a:rPr lang="en-GB" sz="3600" dirty="0"/>
            </a:br>
            <a:br>
              <a:rPr lang="en-GB" sz="3600" dirty="0"/>
            </a:br>
            <a:br>
              <a:rPr lang="en-GB" sz="3600" dirty="0"/>
            </a:br>
            <a:r>
              <a:rPr lang="en-GB" sz="3600" dirty="0"/>
              <a:t>In the NT there is divinely infused passion, urgency, energy and fruitfulness about the Holy Habit of making disciples. </a:t>
            </a:r>
            <a:r>
              <a:rPr lang="en-GB" sz="3600" b="1" dirty="0">
                <a:solidFill>
                  <a:srgbClr val="FFFF00"/>
                </a:solidFill>
              </a:rPr>
              <a:t>There is a spirt filled excitement.</a:t>
            </a:r>
            <a:endParaRPr lang="en-GB" sz="3600" dirty="0">
              <a:solidFill>
                <a:srgbClr val="FFFF00"/>
              </a:solidFill>
            </a:endParaRPr>
          </a:p>
        </p:txBody>
      </p:sp>
    </p:spTree>
    <p:extLst>
      <p:ext uri="{BB962C8B-B14F-4D97-AF65-F5344CB8AC3E}">
        <p14:creationId xmlns:p14="http://schemas.microsoft.com/office/powerpoint/2010/main" val="16077196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157" y="-1438427"/>
            <a:ext cx="9404723" cy="1400530"/>
          </a:xfrm>
        </p:spPr>
        <p:txBody>
          <a:bodyPr/>
          <a:lstStyle/>
          <a:p>
            <a:endParaRPr lang="en-GB" dirty="0"/>
          </a:p>
        </p:txBody>
      </p:sp>
      <p:sp>
        <p:nvSpPr>
          <p:cNvPr id="3" name="Rectangle 2"/>
          <p:cNvSpPr/>
          <p:nvPr/>
        </p:nvSpPr>
        <p:spPr>
          <a:xfrm>
            <a:off x="270164" y="238992"/>
            <a:ext cx="11565081" cy="5399876"/>
          </a:xfrm>
          <a:prstGeom prst="rect">
            <a:avLst/>
          </a:prstGeom>
        </p:spPr>
        <p:txBody>
          <a:bodyPr wrap="square">
            <a:spAutoFit/>
          </a:bodyPr>
          <a:lstStyle/>
          <a:p>
            <a:pPr>
              <a:lnSpc>
                <a:spcPct val="107000"/>
              </a:lnSpc>
              <a:spcAft>
                <a:spcPts val="800"/>
              </a:spcAft>
            </a:pPr>
            <a:r>
              <a:rPr lang="en-GB" sz="3600" b="1" i="1" dirty="0">
                <a:solidFill>
                  <a:srgbClr val="FFFF00"/>
                </a:solidFill>
                <a:latin typeface="Arial" panose="020B0604020202020204" pitchFamily="34" charset="0"/>
                <a:ea typeface="Calibri" panose="020F0502020204030204" pitchFamily="34" charset="0"/>
                <a:cs typeface="Times New Roman" panose="02020603050405020304" pitchFamily="18" charset="0"/>
              </a:rPr>
              <a:t>                    Questions for consideration.</a:t>
            </a:r>
          </a:p>
          <a:p>
            <a:pPr>
              <a:lnSpc>
                <a:spcPct val="107000"/>
              </a:lnSpc>
              <a:spcAft>
                <a:spcPts val="800"/>
              </a:spcAft>
            </a:pPr>
            <a:endParaRPr lang="en-GB" sz="3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571500" lvl="0" indent="-571500">
              <a:buFont typeface="Arial" panose="020B0604020202020204" pitchFamily="34" charset="0"/>
              <a:buChar char="•"/>
            </a:pPr>
            <a:r>
              <a:rPr lang="en-GB" sz="3600" dirty="0">
                <a:latin typeface="Calibri" panose="020F0502020204030204" pitchFamily="34" charset="0"/>
                <a:ea typeface="Calibri" panose="020F0502020204030204" pitchFamily="34" charset="0"/>
                <a:cs typeface="Times New Roman" panose="02020603050405020304" pitchFamily="18" charset="0"/>
              </a:rPr>
              <a:t> </a:t>
            </a:r>
            <a:r>
              <a:rPr lang="en-GB" sz="3600" dirty="0">
                <a:latin typeface="Arial" panose="020B0604020202020204" pitchFamily="34" charset="0"/>
                <a:ea typeface="Calibri" panose="020F0502020204030204" pitchFamily="34" charset="0"/>
                <a:cs typeface="Arial" panose="020B0604020202020204" pitchFamily="34" charset="0"/>
              </a:rPr>
              <a:t>Do we / you have a Spirit-filled passion to evangelise?</a:t>
            </a:r>
          </a:p>
          <a:p>
            <a:pPr marL="571500" lvl="0" indent="-571500">
              <a:buFont typeface="Arial" panose="020B0604020202020204" pitchFamily="34" charset="0"/>
              <a:buChar char="•"/>
            </a:pPr>
            <a:endParaRPr lang="en-GB" sz="3600" dirty="0">
              <a:latin typeface="Arial" panose="020B0604020202020204" pitchFamily="34" charset="0"/>
              <a:ea typeface="Calibri" panose="020F0502020204030204" pitchFamily="34" charset="0"/>
              <a:cs typeface="Arial" panose="020B0604020202020204" pitchFamily="34" charset="0"/>
            </a:endParaRPr>
          </a:p>
          <a:p>
            <a:pPr marL="571500" lvl="0" indent="-571500">
              <a:buFont typeface="Arial" panose="020B0604020202020204" pitchFamily="34" charset="0"/>
              <a:buChar char="•"/>
            </a:pPr>
            <a:endParaRPr lang="en-GB" sz="3600" dirty="0">
              <a:latin typeface="Arial" panose="020B0604020202020204" pitchFamily="34" charset="0"/>
              <a:ea typeface="Calibri" panose="020F0502020204030204" pitchFamily="34" charset="0"/>
              <a:cs typeface="Arial" panose="020B0604020202020204" pitchFamily="34" charset="0"/>
            </a:endParaRPr>
          </a:p>
          <a:p>
            <a:pPr marL="571500" lvl="0" indent="-571500">
              <a:buFont typeface="Arial" panose="020B0604020202020204" pitchFamily="34" charset="0"/>
              <a:buChar char="•"/>
            </a:pPr>
            <a:endParaRPr lang="en-GB" sz="3600" dirty="0">
              <a:latin typeface="Arial" panose="020B0604020202020204" pitchFamily="34" charset="0"/>
              <a:ea typeface="Calibri" panose="020F0502020204030204" pitchFamily="34" charset="0"/>
              <a:cs typeface="Arial" panose="020B0604020202020204" pitchFamily="34" charset="0"/>
            </a:endParaRPr>
          </a:p>
          <a:p>
            <a:pPr marL="571500" lvl="0" indent="-571500">
              <a:buFont typeface="Arial" panose="020B0604020202020204" pitchFamily="34" charset="0"/>
              <a:buChar char="•"/>
            </a:pPr>
            <a:r>
              <a:rPr lang="en-GB" sz="3600" dirty="0">
                <a:latin typeface="Arial" panose="020B0604020202020204" pitchFamily="34" charset="0"/>
                <a:cs typeface="Arial" panose="020B0604020202020204" pitchFamily="34" charset="0"/>
              </a:rPr>
              <a:t>What are the fears of evangelising ? </a:t>
            </a:r>
          </a:p>
          <a:p>
            <a:pPr>
              <a:lnSpc>
                <a:spcPct val="107000"/>
              </a:lnSpc>
              <a:spcAft>
                <a:spcPts val="0"/>
              </a:spcAft>
            </a:pPr>
            <a:endParaRPr lang="en-GB"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27780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6256" y="365124"/>
            <a:ext cx="11835244" cy="6243493"/>
          </a:xfrm>
        </p:spPr>
        <p:txBody>
          <a:bodyPr>
            <a:normAutofit fontScale="90000"/>
          </a:bodyPr>
          <a:lstStyle/>
          <a:p>
            <a:r>
              <a:rPr lang="en-GB" sz="4400" b="1" dirty="0">
                <a:solidFill>
                  <a:srgbClr val="FFFF00"/>
                </a:solidFill>
              </a:rPr>
              <a:t>Hymn  </a:t>
            </a:r>
            <a:r>
              <a:rPr lang="en-GB" sz="4400" b="1" i="1" dirty="0">
                <a:solidFill>
                  <a:schemeClr val="tx1"/>
                </a:solidFill>
              </a:rPr>
              <a:t>RS </a:t>
            </a:r>
            <a:r>
              <a:rPr lang="en-GB" sz="4400" b="1" i="1">
                <a:solidFill>
                  <a:schemeClr val="tx1"/>
                </a:solidFill>
              </a:rPr>
              <a:t>580  </a:t>
            </a:r>
            <a:r>
              <a:rPr lang="en-GB" sz="4000" b="1" i="1">
                <a:solidFill>
                  <a:schemeClr val="tx1"/>
                </a:solidFill>
              </a:rPr>
              <a:t>Lord </a:t>
            </a:r>
            <a:r>
              <a:rPr lang="en-GB" sz="4000" b="1" i="1" dirty="0">
                <a:solidFill>
                  <a:schemeClr val="tx1"/>
                </a:solidFill>
              </a:rPr>
              <a:t>you give the great commission  </a:t>
            </a:r>
            <a:br>
              <a:rPr lang="en-GB" sz="4000" b="1" dirty="0">
                <a:solidFill>
                  <a:srgbClr val="FFFF00"/>
                </a:solidFill>
              </a:rPr>
            </a:br>
            <a:br>
              <a:rPr lang="en-GB" sz="4400" b="1" dirty="0">
                <a:solidFill>
                  <a:srgbClr val="FFFF00"/>
                </a:solidFill>
              </a:rPr>
            </a:br>
            <a:r>
              <a:rPr lang="en-GB" sz="4400" b="1" dirty="0">
                <a:solidFill>
                  <a:srgbClr val="FFFF00"/>
                </a:solidFill>
              </a:rPr>
              <a:t>Prayers of Intercession</a:t>
            </a:r>
            <a:br>
              <a:rPr lang="en-GB" sz="4400" b="1" dirty="0">
                <a:solidFill>
                  <a:srgbClr val="FFFF00"/>
                </a:solidFill>
              </a:rPr>
            </a:br>
            <a:br>
              <a:rPr lang="en-GB" sz="4400" b="1" dirty="0">
                <a:solidFill>
                  <a:srgbClr val="FFFF00"/>
                </a:solidFill>
              </a:rPr>
            </a:br>
            <a:r>
              <a:rPr lang="en-GB" sz="4400" b="1" i="1" dirty="0">
                <a:solidFill>
                  <a:srgbClr val="FFFF00"/>
                </a:solidFill>
              </a:rPr>
              <a:t>Hymn     </a:t>
            </a:r>
            <a:r>
              <a:rPr lang="en-GB" sz="4400" i="1" dirty="0">
                <a:solidFill>
                  <a:schemeClr val="tx1"/>
                </a:solidFill>
              </a:rPr>
              <a:t> </a:t>
            </a:r>
            <a:r>
              <a:rPr lang="en-GB" sz="4400" b="1" i="1" dirty="0">
                <a:solidFill>
                  <a:schemeClr val="tx1"/>
                </a:solidFill>
              </a:rPr>
              <a:t>Christ is alive</a:t>
            </a:r>
            <a:r>
              <a:rPr lang="en-GB" sz="4400" b="1" i="1">
                <a:solidFill>
                  <a:schemeClr val="tx1"/>
                </a:solidFill>
              </a:rPr>
              <a:t>!  </a:t>
            </a:r>
            <a:r>
              <a:rPr lang="en-GB" sz="4400" b="1" i="1" dirty="0">
                <a:solidFill>
                  <a:schemeClr val="tx1"/>
                </a:solidFill>
              </a:rPr>
              <a:t>Let Christians sing.  </a:t>
            </a:r>
            <a:br>
              <a:rPr lang="en-GB" sz="4400" i="1" dirty="0">
                <a:solidFill>
                  <a:schemeClr val="tx1"/>
                </a:solidFill>
              </a:rPr>
            </a:br>
            <a:br>
              <a:rPr lang="en-GB" sz="4400" i="1" dirty="0">
                <a:solidFill>
                  <a:schemeClr val="tx1"/>
                </a:solidFill>
              </a:rPr>
            </a:br>
            <a:br>
              <a:rPr lang="en-GB" sz="4900" i="1" dirty="0">
                <a:solidFill>
                  <a:schemeClr val="tx1"/>
                </a:solidFill>
              </a:rPr>
            </a:br>
            <a:br>
              <a:rPr lang="en-GB" sz="4900" i="1" dirty="0">
                <a:solidFill>
                  <a:schemeClr val="tx1"/>
                </a:solidFill>
              </a:rPr>
            </a:br>
            <a:br>
              <a:rPr lang="en-GB" sz="4400" dirty="0"/>
            </a:br>
            <a:br>
              <a:rPr lang="en-GB" sz="4400" dirty="0"/>
            </a:br>
            <a:endParaRPr lang="en-GB" sz="4400" dirty="0"/>
          </a:p>
        </p:txBody>
      </p:sp>
    </p:spTree>
    <p:extLst>
      <p:ext uri="{BB962C8B-B14F-4D97-AF65-F5344CB8AC3E}">
        <p14:creationId xmlns:p14="http://schemas.microsoft.com/office/powerpoint/2010/main" val="23606535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291" y="375516"/>
            <a:ext cx="11617036" cy="5989425"/>
          </a:xfrm>
        </p:spPr>
        <p:txBody>
          <a:bodyPr>
            <a:normAutofit fontScale="90000"/>
          </a:bodyPr>
          <a:lstStyle/>
          <a:p>
            <a:r>
              <a:rPr lang="en-GB" sz="4000" b="1" dirty="0">
                <a:solidFill>
                  <a:srgbClr val="FFFF00"/>
                </a:solidFill>
              </a:rPr>
              <a:t>Call to worship   words from Psalm 95 </a:t>
            </a:r>
            <a:br>
              <a:rPr lang="en-GB" sz="4000" b="1" dirty="0">
                <a:solidFill>
                  <a:srgbClr val="FFFF00"/>
                </a:solidFill>
              </a:rPr>
            </a:br>
            <a:br>
              <a:rPr lang="en-GB" sz="4000" b="1" dirty="0">
                <a:solidFill>
                  <a:srgbClr val="FFFF00"/>
                </a:solidFill>
              </a:rPr>
            </a:br>
            <a:r>
              <a:rPr lang="en-GB" sz="4000" dirty="0"/>
              <a:t>Leader   Come and worship the Lord Jesus,</a:t>
            </a:r>
            <a:br>
              <a:rPr lang="en-GB" sz="4000" dirty="0"/>
            </a:br>
            <a:r>
              <a:rPr lang="en-GB" sz="4000" dirty="0"/>
              <a:t>                King of kings, yet servant of all.</a:t>
            </a:r>
            <a:br>
              <a:rPr lang="en-GB" sz="4000" dirty="0"/>
            </a:br>
            <a:br>
              <a:rPr lang="en-GB" sz="4000" dirty="0"/>
            </a:br>
            <a:r>
              <a:rPr lang="en-GB" sz="4000" b="1" dirty="0">
                <a:solidFill>
                  <a:srgbClr val="FFFF00"/>
                </a:solidFill>
              </a:rPr>
              <a:t>All           Come with your dreams, your longings,  </a:t>
            </a:r>
            <a:br>
              <a:rPr lang="en-GB" sz="4000" b="1" dirty="0">
                <a:solidFill>
                  <a:srgbClr val="FFFF00"/>
                </a:solidFill>
              </a:rPr>
            </a:br>
            <a:r>
              <a:rPr lang="en-GB" sz="4000" b="1" dirty="0">
                <a:solidFill>
                  <a:srgbClr val="FFFF00"/>
                </a:solidFill>
              </a:rPr>
              <a:t>                your hopes, and all those on your hearts </a:t>
            </a:r>
            <a:br>
              <a:rPr lang="en-GB" sz="4000" b="1" dirty="0">
                <a:solidFill>
                  <a:srgbClr val="FFFF00"/>
                </a:solidFill>
              </a:rPr>
            </a:br>
            <a:r>
              <a:rPr lang="en-GB" sz="4000" b="1" dirty="0">
                <a:solidFill>
                  <a:srgbClr val="FFFF00"/>
                </a:solidFill>
              </a:rPr>
              <a:t>                today, to seek blessing and healing. 		 		            Amen.</a:t>
            </a:r>
            <a:br>
              <a:rPr lang="en-GB" sz="4000" dirty="0"/>
            </a:br>
            <a:br>
              <a:rPr lang="en-GB" sz="4000" b="1" dirty="0">
                <a:solidFill>
                  <a:srgbClr val="FFFF00"/>
                </a:solidFill>
              </a:rPr>
            </a:br>
            <a:r>
              <a:rPr lang="en-GB" sz="4000" b="1" i="1" dirty="0">
                <a:solidFill>
                  <a:schemeClr val="tx1"/>
                </a:solidFill>
              </a:rPr>
              <a:t> </a:t>
            </a:r>
            <a:br>
              <a:rPr lang="en-GB" sz="4000" i="1" dirty="0">
                <a:solidFill>
                  <a:schemeClr val="tx1"/>
                </a:solidFill>
              </a:rPr>
            </a:br>
            <a:br>
              <a:rPr lang="en-GB" sz="4000" i="1" dirty="0">
                <a:solidFill>
                  <a:schemeClr val="tx1"/>
                </a:solidFill>
              </a:rPr>
            </a:br>
            <a:endParaRPr lang="en-GB" sz="4000" b="1" dirty="0">
              <a:solidFill>
                <a:schemeClr val="tx1"/>
              </a:solidFill>
              <a:latin typeface="Algerian" panose="04020705040A02060702" pitchFamily="82" charset="0"/>
            </a:endParaRPr>
          </a:p>
        </p:txBody>
      </p:sp>
    </p:spTree>
    <p:extLst>
      <p:ext uri="{BB962C8B-B14F-4D97-AF65-F5344CB8AC3E}">
        <p14:creationId xmlns:p14="http://schemas.microsoft.com/office/powerpoint/2010/main" val="18145684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382" y="452717"/>
            <a:ext cx="11772899" cy="5864955"/>
          </a:xfrm>
        </p:spPr>
        <p:txBody>
          <a:bodyPr/>
          <a:lstStyle/>
          <a:p>
            <a:r>
              <a:rPr lang="en-GB" sz="4400" b="1" dirty="0">
                <a:solidFill>
                  <a:srgbClr val="FFFF00"/>
                </a:solidFill>
              </a:rPr>
              <a:t>Hymn </a:t>
            </a:r>
            <a:r>
              <a:rPr lang="en-GB" sz="4000" b="1" i="1" dirty="0">
                <a:solidFill>
                  <a:schemeClr val="tx1"/>
                </a:solidFill>
              </a:rPr>
              <a:t>RS 285  O for a thousand tongues to sing </a:t>
            </a:r>
            <a:br>
              <a:rPr lang="en-GB" sz="4400" b="1" i="1" dirty="0">
                <a:solidFill>
                  <a:schemeClr val="tx1"/>
                </a:solidFill>
              </a:rPr>
            </a:br>
            <a:br>
              <a:rPr lang="en-GB" sz="4400" b="1" i="1" dirty="0">
                <a:solidFill>
                  <a:schemeClr val="tx1"/>
                </a:solidFill>
              </a:rPr>
            </a:br>
            <a:r>
              <a:rPr lang="en-GB" sz="4400" b="1" dirty="0">
                <a:solidFill>
                  <a:srgbClr val="FFFF00"/>
                </a:solidFill>
              </a:rPr>
              <a:t>Prayers of Adoration, confession and </a:t>
            </a:r>
            <a:br>
              <a:rPr lang="en-GB" sz="4400" b="1" dirty="0">
                <a:solidFill>
                  <a:srgbClr val="FFFF00"/>
                </a:solidFill>
              </a:rPr>
            </a:br>
            <a:r>
              <a:rPr lang="en-GB" sz="4400" b="1" dirty="0">
                <a:solidFill>
                  <a:srgbClr val="FFFF00"/>
                </a:solidFill>
              </a:rPr>
              <a:t>Lord’s Prayer  </a:t>
            </a:r>
            <a:br>
              <a:rPr lang="en-GB" sz="4400" dirty="0"/>
            </a:br>
            <a:br>
              <a:rPr lang="en-GB" sz="4400" dirty="0"/>
            </a:br>
            <a:r>
              <a:rPr lang="en-GB" sz="4400" b="1" dirty="0">
                <a:solidFill>
                  <a:srgbClr val="FFFF00"/>
                </a:solidFill>
              </a:rPr>
              <a:t>Reading    </a:t>
            </a:r>
            <a:r>
              <a:rPr lang="en-GB" sz="4400" b="1" i="1" dirty="0">
                <a:solidFill>
                  <a:schemeClr val="tx1"/>
                </a:solidFill>
              </a:rPr>
              <a:t>Acts 2:37-47</a:t>
            </a:r>
            <a:br>
              <a:rPr lang="en-GB" sz="4400" b="1" i="1" dirty="0">
                <a:solidFill>
                  <a:schemeClr val="tx1"/>
                </a:solidFill>
              </a:rPr>
            </a:br>
            <a:r>
              <a:rPr lang="en-GB" sz="4400" b="1" i="1" dirty="0">
                <a:solidFill>
                  <a:schemeClr val="tx1"/>
                </a:solidFill>
              </a:rPr>
              <a:t>                   Matthew 28:16-20  </a:t>
            </a:r>
            <a:br>
              <a:rPr lang="en-GB" sz="4400" b="1" i="1" dirty="0">
                <a:solidFill>
                  <a:schemeClr val="tx1"/>
                </a:solidFill>
              </a:rPr>
            </a:br>
            <a:br>
              <a:rPr lang="en-GB" sz="4400" i="1" dirty="0">
                <a:solidFill>
                  <a:schemeClr val="tx1"/>
                </a:solidFill>
                <a:latin typeface="Algerian" panose="04020705040A02060702" pitchFamily="82" charset="0"/>
              </a:rPr>
            </a:br>
            <a:endParaRPr lang="en-GB" dirty="0"/>
          </a:p>
        </p:txBody>
      </p:sp>
      <p:pic>
        <p:nvPicPr>
          <p:cNvPr id="4" name="Picture 3" descr="Image result for making more disciples"/>
          <p:cNvPicPr/>
          <p:nvPr/>
        </p:nvPicPr>
        <p:blipFill>
          <a:blip r:embed="rId2">
            <a:extLst>
              <a:ext uri="{28A0092B-C50C-407E-A947-70E740481C1C}">
                <a14:useLocalDpi xmlns:a14="http://schemas.microsoft.com/office/drawing/2010/main" val="0"/>
              </a:ext>
            </a:extLst>
          </a:blip>
          <a:srcRect/>
          <a:stretch>
            <a:fillRect/>
          </a:stretch>
        </p:blipFill>
        <p:spPr bwMode="auto">
          <a:xfrm>
            <a:off x="8759536" y="4665518"/>
            <a:ext cx="3147148" cy="1968733"/>
          </a:xfrm>
          <a:prstGeom prst="rect">
            <a:avLst/>
          </a:prstGeom>
          <a:noFill/>
          <a:ln>
            <a:noFill/>
          </a:ln>
        </p:spPr>
      </p:pic>
    </p:spTree>
    <p:extLst>
      <p:ext uri="{BB962C8B-B14F-4D97-AF65-F5344CB8AC3E}">
        <p14:creationId xmlns:p14="http://schemas.microsoft.com/office/powerpoint/2010/main" val="12315162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45" y="452718"/>
            <a:ext cx="11731337" cy="5979255"/>
          </a:xfrm>
        </p:spPr>
        <p:txBody>
          <a:bodyPr/>
          <a:lstStyle/>
          <a:p>
            <a:r>
              <a:rPr lang="en-GB" b="1" dirty="0">
                <a:solidFill>
                  <a:srgbClr val="FFFF00"/>
                </a:solidFill>
              </a:rPr>
              <a:t>    Holy Habit … Making more disciples</a:t>
            </a:r>
            <a:br>
              <a:rPr lang="en-GB" b="1" dirty="0">
                <a:solidFill>
                  <a:srgbClr val="FFFF00"/>
                </a:solidFill>
              </a:rPr>
            </a:br>
            <a:br>
              <a:rPr lang="en-GB" b="1" dirty="0">
                <a:solidFill>
                  <a:srgbClr val="FFFF00"/>
                </a:solidFill>
              </a:rPr>
            </a:br>
            <a:br>
              <a:rPr lang="en-GB" b="1" dirty="0">
                <a:solidFill>
                  <a:srgbClr val="FFFF00"/>
                </a:solidFill>
              </a:rPr>
            </a:br>
            <a:br>
              <a:rPr lang="en-GB" b="1" dirty="0">
                <a:solidFill>
                  <a:srgbClr val="FFFF00"/>
                </a:solidFill>
              </a:rPr>
            </a:br>
            <a:br>
              <a:rPr lang="en-GB" b="1" dirty="0">
                <a:solidFill>
                  <a:srgbClr val="FFFF00"/>
                </a:solidFill>
              </a:rPr>
            </a:br>
            <a:br>
              <a:rPr lang="en-GB" b="1" dirty="0">
                <a:solidFill>
                  <a:srgbClr val="FFFF00"/>
                </a:solidFill>
              </a:rPr>
            </a:br>
            <a:r>
              <a:rPr lang="en-GB" b="1" dirty="0">
                <a:solidFill>
                  <a:srgbClr val="FFFF00"/>
                </a:solidFill>
              </a:rPr>
              <a:t> </a:t>
            </a:r>
            <a:r>
              <a:rPr lang="en-GB" sz="3600" dirty="0"/>
              <a:t>Think about the times when you have experienced a ‘light bulb’ moment, or an ‘epiphany’ about your faith?  How did you respond</a:t>
            </a:r>
            <a:r>
              <a:rPr lang="en-GB" dirty="0"/>
              <a:t>?       </a:t>
            </a:r>
            <a:br>
              <a:rPr lang="en-GB" dirty="0"/>
            </a:br>
            <a:r>
              <a:rPr lang="en-GB" b="1" dirty="0">
                <a:solidFill>
                  <a:srgbClr val="FFFF00"/>
                </a:solidFill>
              </a:rPr>
              <a:t> </a:t>
            </a:r>
          </a:p>
        </p:txBody>
      </p:sp>
      <p:pic>
        <p:nvPicPr>
          <p:cNvPr id="4" name="Picture 3" descr="Image result for making more disciples"/>
          <p:cNvPicPr/>
          <p:nvPr/>
        </p:nvPicPr>
        <p:blipFill>
          <a:blip r:embed="rId2">
            <a:extLst>
              <a:ext uri="{28A0092B-C50C-407E-A947-70E740481C1C}">
                <a14:useLocalDpi xmlns:a14="http://schemas.microsoft.com/office/drawing/2010/main" val="0"/>
              </a:ext>
            </a:extLst>
          </a:blip>
          <a:srcRect/>
          <a:stretch>
            <a:fillRect/>
          </a:stretch>
        </p:blipFill>
        <p:spPr bwMode="auto">
          <a:xfrm>
            <a:off x="2919845" y="1371600"/>
            <a:ext cx="5848784" cy="2872741"/>
          </a:xfrm>
          <a:prstGeom prst="rect">
            <a:avLst/>
          </a:prstGeom>
          <a:noFill/>
          <a:ln>
            <a:noFill/>
          </a:ln>
        </p:spPr>
      </p:pic>
    </p:spTree>
    <p:extLst>
      <p:ext uri="{BB962C8B-B14F-4D97-AF65-F5344CB8AC3E}">
        <p14:creationId xmlns:p14="http://schemas.microsoft.com/office/powerpoint/2010/main" val="22443590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29" y="238991"/>
            <a:ext cx="10544898" cy="1070264"/>
          </a:xfrm>
        </p:spPr>
        <p:txBody>
          <a:bodyPr/>
          <a:lstStyle/>
          <a:p>
            <a:pPr algn="ctr"/>
            <a:r>
              <a:rPr lang="en-GB" sz="5400" b="1" dirty="0">
                <a:solidFill>
                  <a:srgbClr val="FFFF00"/>
                </a:solidFill>
              </a:rPr>
              <a:t>What is Evangelism? </a:t>
            </a:r>
          </a:p>
        </p:txBody>
      </p:sp>
      <p:sp>
        <p:nvSpPr>
          <p:cNvPr id="5" name="Rectangle 4"/>
          <p:cNvSpPr/>
          <p:nvPr/>
        </p:nvSpPr>
        <p:spPr>
          <a:xfrm>
            <a:off x="488373" y="1348375"/>
            <a:ext cx="11139054" cy="5078313"/>
          </a:xfrm>
          <a:prstGeom prst="rect">
            <a:avLst/>
          </a:prstGeom>
        </p:spPr>
        <p:txBody>
          <a:bodyPr wrap="square">
            <a:spAutoFit/>
          </a:bodyPr>
          <a:lstStyle/>
          <a:p>
            <a:pPr lvl="0"/>
            <a:r>
              <a:rPr lang="en-GB" sz="3600" dirty="0"/>
              <a:t>To understand the full meaning of evangelism, we need to return to the Greek word </a:t>
            </a:r>
            <a:r>
              <a:rPr lang="en-GB" sz="3600" i="1" dirty="0">
                <a:solidFill>
                  <a:srgbClr val="FFFF00"/>
                </a:solidFill>
              </a:rPr>
              <a:t>‘</a:t>
            </a:r>
            <a:r>
              <a:rPr lang="en-GB" sz="3600" b="1" i="1" dirty="0" err="1">
                <a:solidFill>
                  <a:srgbClr val="FFFF00"/>
                </a:solidFill>
              </a:rPr>
              <a:t>sozo</a:t>
            </a:r>
            <a:r>
              <a:rPr lang="en-GB" sz="3600" i="1" dirty="0">
                <a:solidFill>
                  <a:srgbClr val="FFFF00"/>
                </a:solidFill>
              </a:rPr>
              <a:t>’</a:t>
            </a:r>
            <a:r>
              <a:rPr lang="en-GB" sz="3600" dirty="0">
                <a:solidFill>
                  <a:srgbClr val="FFFF00"/>
                </a:solidFill>
              </a:rPr>
              <a:t> to heal, to save, to be made whole.</a:t>
            </a:r>
          </a:p>
          <a:p>
            <a:pPr lvl="0"/>
            <a:endParaRPr lang="en-GB" sz="3600" dirty="0">
              <a:solidFill>
                <a:srgbClr val="FFFF00"/>
              </a:solidFill>
            </a:endParaRPr>
          </a:p>
          <a:p>
            <a:pPr lvl="0"/>
            <a:r>
              <a:rPr lang="en-GB" sz="3600" dirty="0"/>
              <a:t>Biblically being saved is much more than getting our cards stamped for heaven. It is about </a:t>
            </a:r>
            <a:r>
              <a:rPr lang="en-GB" sz="3600" dirty="0">
                <a:solidFill>
                  <a:srgbClr val="FFFF00"/>
                </a:solidFill>
              </a:rPr>
              <a:t>being whole, being reconciled with God, reconciled with others, reconciling with creation and being reconciled with yourself.</a:t>
            </a:r>
          </a:p>
        </p:txBody>
      </p:sp>
    </p:spTree>
    <p:extLst>
      <p:ext uri="{BB962C8B-B14F-4D97-AF65-F5344CB8AC3E}">
        <p14:creationId xmlns:p14="http://schemas.microsoft.com/office/powerpoint/2010/main" val="26891544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690371" cy="5823391"/>
          </a:xfrm>
        </p:spPr>
        <p:txBody>
          <a:bodyPr/>
          <a:lstStyle/>
          <a:p>
            <a:r>
              <a:rPr lang="en-GB" b="1" dirty="0">
                <a:solidFill>
                  <a:srgbClr val="FFFF00"/>
                </a:solidFill>
              </a:rPr>
              <a:t>          The process of Evangelism? </a:t>
            </a:r>
            <a:br>
              <a:rPr lang="en-GB" b="1" dirty="0">
                <a:solidFill>
                  <a:srgbClr val="FFFF00"/>
                </a:solidFill>
              </a:rPr>
            </a:br>
            <a:br>
              <a:rPr lang="en-GB" b="1" dirty="0">
                <a:solidFill>
                  <a:srgbClr val="FFFF00"/>
                </a:solidFill>
              </a:rPr>
            </a:br>
            <a:r>
              <a:rPr lang="en-GB" sz="3600" dirty="0">
                <a:solidFill>
                  <a:schemeClr val="tx1"/>
                </a:solidFill>
              </a:rPr>
              <a:t>1.</a:t>
            </a:r>
            <a:r>
              <a:rPr lang="en-GB" sz="3600" b="1" dirty="0">
                <a:solidFill>
                  <a:srgbClr val="FFFF00"/>
                </a:solidFill>
              </a:rPr>
              <a:t> </a:t>
            </a:r>
            <a:r>
              <a:rPr lang="en-GB" sz="3600" dirty="0"/>
              <a:t>Evangelism is </a:t>
            </a:r>
            <a:r>
              <a:rPr lang="en-GB" sz="3600" b="1" dirty="0"/>
              <a:t>preaching or communicating</a:t>
            </a:r>
            <a:r>
              <a:rPr lang="en-GB" sz="3600" dirty="0"/>
              <a:t> 	the gospel values  and </a:t>
            </a:r>
            <a:r>
              <a:rPr lang="en-GB" sz="3600" dirty="0">
                <a:solidFill>
                  <a:srgbClr val="FFFF00"/>
                </a:solidFill>
              </a:rPr>
              <a:t>putting our 	discipleship into action   </a:t>
            </a:r>
            <a:br>
              <a:rPr lang="en-GB" sz="3600" dirty="0"/>
            </a:br>
            <a:br>
              <a:rPr lang="en-GB" sz="3600" dirty="0"/>
            </a:br>
            <a:r>
              <a:rPr lang="en-GB" sz="3600" dirty="0"/>
              <a:t>2. Learning is not just a </a:t>
            </a:r>
            <a:r>
              <a:rPr lang="en-GB" sz="3600" b="1" dirty="0">
                <a:solidFill>
                  <a:srgbClr val="FFFF00"/>
                </a:solidFill>
              </a:rPr>
              <a:t>cerebral activity</a:t>
            </a:r>
            <a:r>
              <a:rPr lang="en-GB" sz="3600" dirty="0"/>
              <a:t>, it is an 	</a:t>
            </a:r>
            <a:r>
              <a:rPr lang="en-GB" sz="3600" b="1" dirty="0">
                <a:solidFill>
                  <a:srgbClr val="FFFF00"/>
                </a:solidFill>
              </a:rPr>
              <a:t>emotional</a:t>
            </a:r>
            <a:r>
              <a:rPr lang="en-GB" sz="3600" dirty="0">
                <a:solidFill>
                  <a:srgbClr val="FFFF00"/>
                </a:solidFill>
              </a:rPr>
              <a:t> </a:t>
            </a:r>
            <a:r>
              <a:rPr lang="en-GB" sz="3600" b="1" dirty="0">
                <a:solidFill>
                  <a:srgbClr val="FFFF00"/>
                </a:solidFill>
              </a:rPr>
              <a:t>activity </a:t>
            </a:r>
            <a:r>
              <a:rPr lang="en-GB" sz="3600" dirty="0"/>
              <a:t>as well</a:t>
            </a:r>
            <a:br>
              <a:rPr lang="en-GB" sz="3600" b="1" dirty="0"/>
            </a:br>
            <a:br>
              <a:rPr lang="en-GB" sz="3600" b="1" dirty="0"/>
            </a:br>
            <a:r>
              <a:rPr lang="en-GB" sz="3600" dirty="0"/>
              <a:t>3.</a:t>
            </a:r>
            <a:r>
              <a:rPr lang="en-GB" sz="3600" b="1" dirty="0"/>
              <a:t> </a:t>
            </a:r>
            <a:r>
              <a:rPr lang="en-GB" sz="3600" b="1" dirty="0">
                <a:solidFill>
                  <a:srgbClr val="FFFF00"/>
                </a:solidFill>
              </a:rPr>
              <a:t>Discipleship is caught as well as taught   </a:t>
            </a:r>
            <a:br>
              <a:rPr lang="en-GB" sz="3600" b="1" dirty="0">
                <a:solidFill>
                  <a:srgbClr val="FFFF00"/>
                </a:solidFill>
              </a:rPr>
            </a:br>
            <a:br>
              <a:rPr lang="en-GB" sz="3600" b="1" dirty="0">
                <a:solidFill>
                  <a:srgbClr val="FFFF00"/>
                </a:solidFill>
              </a:rPr>
            </a:br>
            <a:r>
              <a:rPr lang="en-GB" sz="3600" dirty="0">
                <a:solidFill>
                  <a:srgbClr val="FFFF00"/>
                </a:solidFill>
              </a:rPr>
              <a:t> </a:t>
            </a:r>
          </a:p>
        </p:txBody>
      </p:sp>
    </p:spTree>
    <p:extLst>
      <p:ext uri="{BB962C8B-B14F-4D97-AF65-F5344CB8AC3E}">
        <p14:creationId xmlns:p14="http://schemas.microsoft.com/office/powerpoint/2010/main" val="1699933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6418" y="333952"/>
            <a:ext cx="11471564" cy="6139584"/>
          </a:xfrm>
        </p:spPr>
        <p:txBody>
          <a:bodyPr>
            <a:normAutofit/>
          </a:bodyPr>
          <a:lstStyle/>
          <a:p>
            <a:r>
              <a:rPr lang="en-GB" sz="4000" b="1" dirty="0">
                <a:solidFill>
                  <a:srgbClr val="FFFF00"/>
                </a:solidFill>
              </a:rPr>
              <a:t>Hymn    </a:t>
            </a:r>
            <a:r>
              <a:rPr lang="en-GB" sz="4000" b="1" i="1" dirty="0">
                <a:solidFill>
                  <a:schemeClr val="tx1"/>
                </a:solidFill>
              </a:rPr>
              <a:t>Jesus Christ is waiting </a:t>
            </a:r>
            <a:r>
              <a:rPr lang="en-GB" sz="4000" i="1" dirty="0">
                <a:solidFill>
                  <a:schemeClr val="tx1"/>
                </a:solidFill>
              </a:rPr>
              <a:t> </a:t>
            </a:r>
            <a:br>
              <a:rPr lang="en-GB" sz="4000" i="1" dirty="0">
                <a:solidFill>
                  <a:schemeClr val="tx1"/>
                </a:solidFill>
              </a:rPr>
            </a:br>
            <a:r>
              <a:rPr lang="en-GB" sz="4000" i="1" dirty="0">
                <a:solidFill>
                  <a:schemeClr val="tx1"/>
                </a:solidFill>
              </a:rPr>
              <a:t> </a:t>
            </a:r>
            <a:br>
              <a:rPr lang="en-GB" sz="4000" i="1" dirty="0">
                <a:solidFill>
                  <a:schemeClr val="tx1"/>
                </a:solidFill>
              </a:rPr>
            </a:br>
            <a:r>
              <a:rPr lang="en-GB" sz="4000" i="1" dirty="0">
                <a:solidFill>
                  <a:srgbClr val="FFFF00"/>
                </a:solidFill>
              </a:rPr>
              <a:t>Offertory </a:t>
            </a:r>
            <a:br>
              <a:rPr lang="en-GB" sz="4000" i="1" dirty="0">
                <a:solidFill>
                  <a:schemeClr val="tx1"/>
                </a:solidFill>
              </a:rPr>
            </a:br>
            <a:br>
              <a:rPr lang="en-GB" sz="4000" i="1" dirty="0">
                <a:solidFill>
                  <a:schemeClr val="tx1"/>
                </a:solidFill>
              </a:rPr>
            </a:br>
            <a:br>
              <a:rPr lang="en-GB" sz="4000" dirty="0">
                <a:solidFill>
                  <a:srgbClr val="FFFF00"/>
                </a:solidFill>
              </a:rPr>
            </a:br>
            <a:br>
              <a:rPr lang="en-GB" sz="4000" dirty="0">
                <a:solidFill>
                  <a:srgbClr val="FFFF00"/>
                </a:solidFill>
                <a:latin typeface="+mn-lt"/>
              </a:rPr>
            </a:br>
            <a:br>
              <a:rPr lang="en-GB" sz="4000" b="1" dirty="0">
                <a:solidFill>
                  <a:srgbClr val="FFFF00"/>
                </a:solidFill>
                <a:latin typeface="Algerian" panose="04020705040A02060702" pitchFamily="82" charset="0"/>
              </a:rPr>
            </a:br>
            <a:r>
              <a:rPr lang="en-GB" sz="4000" b="1" dirty="0">
                <a:solidFill>
                  <a:srgbClr val="FFFF00"/>
                </a:solidFill>
                <a:latin typeface="Algerian" panose="04020705040A02060702" pitchFamily="82" charset="0"/>
              </a:rPr>
              <a:t>               </a:t>
            </a:r>
            <a:endParaRPr lang="en-GB" sz="4800" i="1" dirty="0">
              <a:solidFill>
                <a:schemeClr val="tx1"/>
              </a:solidFill>
              <a:latin typeface="Algerian" panose="04020705040A02060702" pitchFamily="82" charset="0"/>
            </a:endParaRPr>
          </a:p>
        </p:txBody>
      </p:sp>
      <p:pic>
        <p:nvPicPr>
          <p:cNvPr id="5" name="Picture 4" descr="Image result for making more disciples"/>
          <p:cNvPicPr/>
          <p:nvPr/>
        </p:nvPicPr>
        <p:blipFill>
          <a:blip r:embed="rId2">
            <a:extLst>
              <a:ext uri="{28A0092B-C50C-407E-A947-70E740481C1C}">
                <a14:useLocalDpi xmlns:a14="http://schemas.microsoft.com/office/drawing/2010/main" val="0"/>
              </a:ext>
            </a:extLst>
          </a:blip>
          <a:srcRect/>
          <a:stretch>
            <a:fillRect/>
          </a:stretch>
        </p:blipFill>
        <p:spPr bwMode="auto">
          <a:xfrm>
            <a:off x="2763982" y="3065318"/>
            <a:ext cx="5848784" cy="2872741"/>
          </a:xfrm>
          <a:prstGeom prst="rect">
            <a:avLst/>
          </a:prstGeom>
          <a:noFill/>
          <a:ln>
            <a:noFill/>
          </a:ln>
        </p:spPr>
      </p:pic>
    </p:spTree>
    <p:extLst>
      <p:ext uri="{BB962C8B-B14F-4D97-AF65-F5344CB8AC3E}">
        <p14:creationId xmlns:p14="http://schemas.microsoft.com/office/powerpoint/2010/main" val="1290581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742325" cy="877318"/>
          </a:xfrm>
        </p:spPr>
        <p:txBody>
          <a:bodyPr/>
          <a:lstStyle/>
          <a:p>
            <a:endParaRPr lang="en-GB" b="1" dirty="0">
              <a:solidFill>
                <a:srgbClr val="FFFF00"/>
              </a:solidFill>
            </a:endParaRPr>
          </a:p>
        </p:txBody>
      </p:sp>
      <p:pic>
        <p:nvPicPr>
          <p:cNvPr id="4" name="Saving Private Ryan (3_7) Movie CLIP - That's My Mission (1998)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6898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0638" y="431937"/>
            <a:ext cx="11081601" cy="5979980"/>
          </a:xfrm>
        </p:spPr>
        <p:txBody>
          <a:bodyPr/>
          <a:lstStyle/>
          <a:p>
            <a:r>
              <a:rPr lang="en-GB" sz="4000" i="1" dirty="0">
                <a:solidFill>
                  <a:srgbClr val="FFFF00"/>
                </a:solidFill>
                <a:latin typeface="Arial" panose="020B0604020202020204" pitchFamily="34" charset="0"/>
                <a:cs typeface="Arial" panose="020B0604020202020204" pitchFamily="34" charset="0"/>
              </a:rPr>
              <a:t>            </a:t>
            </a:r>
            <a:r>
              <a:rPr lang="en-GB" sz="4000" b="1" i="1" dirty="0">
                <a:solidFill>
                  <a:srgbClr val="FFFF00"/>
                </a:solidFill>
                <a:latin typeface="Arial" panose="020B0604020202020204" pitchFamily="34" charset="0"/>
                <a:cs typeface="Arial" panose="020B0604020202020204" pitchFamily="34" charset="0"/>
              </a:rPr>
              <a:t>Bl</a:t>
            </a:r>
            <a:r>
              <a:rPr lang="en-GB" sz="4400" b="1" i="1" dirty="0">
                <a:solidFill>
                  <a:srgbClr val="FFFF00"/>
                </a:solidFill>
                <a:latin typeface="Arial" panose="020B0604020202020204" pitchFamily="34" charset="0"/>
                <a:cs typeface="Arial" panose="020B0604020202020204" pitchFamily="34" charset="0"/>
              </a:rPr>
              <a:t>ess, belong and believe </a:t>
            </a:r>
            <a:br>
              <a:rPr lang="en-GB" sz="4400" i="1" dirty="0">
                <a:solidFill>
                  <a:srgbClr val="FFFF00"/>
                </a:solidFill>
                <a:latin typeface="Arial" panose="020B0604020202020204" pitchFamily="34" charset="0"/>
                <a:cs typeface="Arial" panose="020B0604020202020204" pitchFamily="34" charset="0"/>
              </a:rPr>
            </a:br>
            <a:br>
              <a:rPr lang="en-GB" sz="4400" i="1" dirty="0">
                <a:solidFill>
                  <a:srgbClr val="FFFF00"/>
                </a:solidFill>
                <a:latin typeface="Arial" panose="020B0604020202020204" pitchFamily="34" charset="0"/>
                <a:cs typeface="Arial" panose="020B0604020202020204" pitchFamily="34" charset="0"/>
              </a:rPr>
            </a:br>
            <a:r>
              <a:rPr lang="en-GB" sz="3600" dirty="0">
                <a:solidFill>
                  <a:srgbClr val="FFFF00"/>
                </a:solidFill>
                <a:latin typeface="Arial" panose="020B0604020202020204" pitchFamily="34" charset="0"/>
                <a:cs typeface="Arial" panose="020B0604020202020204" pitchFamily="34" charset="0"/>
              </a:rPr>
              <a:t>E</a:t>
            </a:r>
            <a:r>
              <a:rPr lang="en-GB" sz="3600" dirty="0">
                <a:solidFill>
                  <a:srgbClr val="FFFF00"/>
                </a:solidFill>
              </a:rPr>
              <a:t>mphasis on the place of blessing </a:t>
            </a:r>
            <a:r>
              <a:rPr lang="en-GB" sz="3600" dirty="0"/>
              <a:t>in living out the commission to make disciples.</a:t>
            </a:r>
            <a:br>
              <a:rPr lang="en-GB" sz="3600" dirty="0"/>
            </a:br>
            <a:br>
              <a:rPr lang="en-GB" sz="3600" dirty="0"/>
            </a:br>
            <a:r>
              <a:rPr lang="en-GB" sz="3600" dirty="0">
                <a:solidFill>
                  <a:srgbClr val="FFFF00"/>
                </a:solidFill>
              </a:rPr>
              <a:t>Gives a sense  of belonging </a:t>
            </a:r>
            <a:br>
              <a:rPr lang="en-GB" sz="3600" dirty="0">
                <a:solidFill>
                  <a:srgbClr val="FFFF00"/>
                </a:solidFill>
              </a:rPr>
            </a:br>
            <a:br>
              <a:rPr lang="en-GB" sz="3600" dirty="0">
                <a:solidFill>
                  <a:srgbClr val="FFFF00"/>
                </a:solidFill>
              </a:rPr>
            </a:br>
            <a:r>
              <a:rPr lang="en-GB" sz="3600" dirty="0"/>
              <a:t>Through blessing and belonging</a:t>
            </a:r>
            <a:r>
              <a:rPr lang="en-GB" sz="3600" dirty="0">
                <a:solidFill>
                  <a:srgbClr val="FFFF00"/>
                </a:solidFill>
              </a:rPr>
              <a:t>, belief will emerge</a:t>
            </a:r>
            <a:endParaRPr lang="en-GB" sz="36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3217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 22nd october 2017 hh worship  beacon hill</Template>
  <TotalTime>857</TotalTime>
  <Words>145</Words>
  <Application>Microsoft Office PowerPoint</Application>
  <PresentationFormat>Widescreen</PresentationFormat>
  <Paragraphs>24</Paragraphs>
  <Slides>15</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Algerian</vt:lpstr>
      <vt:lpstr>Arial</vt:lpstr>
      <vt:lpstr>Calibri</vt:lpstr>
      <vt:lpstr>Century Gothic</vt:lpstr>
      <vt:lpstr>Times New Roman</vt:lpstr>
      <vt:lpstr>Wingdings 3</vt:lpstr>
      <vt:lpstr>Ion</vt:lpstr>
      <vt:lpstr>Holy Habit   10. Making more disciples       </vt:lpstr>
      <vt:lpstr>Call to worship   words from Psalm 95   Leader   Come and worship the Lord Jesus,                 King of kings, yet servant of all.  All           Come with your dreams, your longings,                   your hopes, and all those on your hearts                  today, to seek blessing and healing.                  Amen.     </vt:lpstr>
      <vt:lpstr>Hymn RS 285  O for a thousand tongues to sing   Prayers of Adoration, confession and  Lord’s Prayer    Reading    Acts 2:37-47                    Matthew 28:16-20    </vt:lpstr>
      <vt:lpstr>    Holy Habit … Making more disciples       Think about the times when you have experienced a ‘light bulb’ moment, or an ‘epiphany’ about your faith?  How did you respond?         </vt:lpstr>
      <vt:lpstr>What is Evangelism? </vt:lpstr>
      <vt:lpstr>          The process of Evangelism?   1. Evangelism is preaching or communicating  the gospel values  and putting our  discipleship into action     2. Learning is not just a cerebral activity, it is an  emotional activity as well  3. Discipleship is caught as well as taught      </vt:lpstr>
      <vt:lpstr>Hymn    Jesus Christ is waiting     Offertory                     </vt:lpstr>
      <vt:lpstr>PowerPoint Presentation</vt:lpstr>
      <vt:lpstr>            Bless, belong and believe   Emphasis on the place of blessing in living out the commission to make disciples.  Gives a sense  of belonging   Through blessing and belonging, belief will emerge</vt:lpstr>
      <vt:lpstr>             Markers and milestones  For all who follow Jesus on the adventure of discipleship there will be significant moments.   The start of discipleship is marked with two markers,               Baptism with water                Baptism of the Spirit </vt:lpstr>
      <vt:lpstr>               An expectation of growth  Through conversations and Gossiping the Gospel, the seed of faith will be laid.    That means all disciples have a responsibility to make disciples, but we may never see the fruits of our harvest, that is for other people to reap.  </vt:lpstr>
      <vt:lpstr>            Do we  Gossip the Gospel?   Growth has been seen where churches have supported particular projects or campaigns about injustice and inequality. </vt:lpstr>
      <vt:lpstr>                  Divine commission   The Greek verb matheteuo (make disciples) occurs three times in the NT.   In the NT there is divinely infused passion, urgency, energy and fruitfulness about the Holy Habit of making disciples. There is a spirt filled excitement.</vt:lpstr>
      <vt:lpstr>PowerPoint Presentation</vt:lpstr>
      <vt:lpstr>Hymn  RS 580  Lord you give the great commission    Prayers of Intercession  Hymn      Christ is alive!  Let Christians 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Beacon Hill United Reformed Church   Holy Habit  Making more disciples       26th November 2017</dc:title>
  <dc:creator>Ruth Dillon</dc:creator>
  <cp:lastModifiedBy>RHeine@W-SYNOD.local</cp:lastModifiedBy>
  <cp:revision>12</cp:revision>
  <dcterms:created xsi:type="dcterms:W3CDTF">2017-11-25T17:35:32Z</dcterms:created>
  <dcterms:modified xsi:type="dcterms:W3CDTF">2018-04-26T10:02:55Z</dcterms:modified>
</cp:coreProperties>
</file>