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6" r:id="rId1"/>
  </p:sldMasterIdLst>
  <p:handoutMasterIdLst>
    <p:handoutMasterId r:id="rId17"/>
  </p:handoutMasterIdLst>
  <p:sldIdLst>
    <p:sldId id="256" r:id="rId2"/>
    <p:sldId id="257" r:id="rId3"/>
    <p:sldId id="300" r:id="rId4"/>
    <p:sldId id="311" r:id="rId5"/>
    <p:sldId id="337" r:id="rId6"/>
    <p:sldId id="338" r:id="rId7"/>
    <p:sldId id="339" r:id="rId8"/>
    <p:sldId id="335" r:id="rId9"/>
    <p:sldId id="292" r:id="rId10"/>
    <p:sldId id="336" r:id="rId11"/>
    <p:sldId id="341" r:id="rId12"/>
    <p:sldId id="340" r:id="rId13"/>
    <p:sldId id="349" r:id="rId14"/>
    <p:sldId id="334" r:id="rId15"/>
    <p:sldId id="332" r:id="rId16"/>
  </p:sldIdLst>
  <p:sldSz cx="12192000" cy="6858000"/>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1879"/>
          </a:xfrm>
          <a:prstGeom prst="rect">
            <a:avLst/>
          </a:prstGeom>
        </p:spPr>
        <p:txBody>
          <a:bodyPr vert="horz" lIns="96478" tIns="48239" rIns="96478" bIns="48239" rtlCol="0"/>
          <a:lstStyle>
            <a:lvl1pPr algn="l">
              <a:defRPr sz="1300"/>
            </a:lvl1pPr>
          </a:lstStyle>
          <a:p>
            <a:endParaRPr lang="en-GB"/>
          </a:p>
        </p:txBody>
      </p:sp>
      <p:sp>
        <p:nvSpPr>
          <p:cNvPr id="3" name="Date Placeholder 2"/>
          <p:cNvSpPr>
            <a:spLocks noGrp="1"/>
          </p:cNvSpPr>
          <p:nvPr>
            <p:ph type="dt" sz="quarter" idx="1"/>
          </p:nvPr>
        </p:nvSpPr>
        <p:spPr>
          <a:xfrm>
            <a:off x="3898102" y="0"/>
            <a:ext cx="2982119" cy="501879"/>
          </a:xfrm>
          <a:prstGeom prst="rect">
            <a:avLst/>
          </a:prstGeom>
        </p:spPr>
        <p:txBody>
          <a:bodyPr vert="horz" lIns="96478" tIns="48239" rIns="96478" bIns="48239" rtlCol="0"/>
          <a:lstStyle>
            <a:lvl1pPr algn="r">
              <a:defRPr sz="1300"/>
            </a:lvl1pPr>
          </a:lstStyle>
          <a:p>
            <a:fld id="{2B85573A-0DC2-4ED0-B70B-A9F6CAFD37C6}" type="datetimeFigureOut">
              <a:rPr lang="en-GB" smtClean="0"/>
              <a:t>26/04/2018</a:t>
            </a:fld>
            <a:endParaRPr lang="en-GB"/>
          </a:p>
        </p:txBody>
      </p:sp>
      <p:sp>
        <p:nvSpPr>
          <p:cNvPr id="4" name="Footer Placeholder 3"/>
          <p:cNvSpPr>
            <a:spLocks noGrp="1"/>
          </p:cNvSpPr>
          <p:nvPr>
            <p:ph type="ftr" sz="quarter" idx="2"/>
          </p:nvPr>
        </p:nvSpPr>
        <p:spPr>
          <a:xfrm>
            <a:off x="0" y="9500961"/>
            <a:ext cx="2982119" cy="501878"/>
          </a:xfrm>
          <a:prstGeom prst="rect">
            <a:avLst/>
          </a:prstGeom>
        </p:spPr>
        <p:txBody>
          <a:bodyPr vert="horz" lIns="96478" tIns="48239" rIns="96478" bIns="48239" rtlCol="0" anchor="b"/>
          <a:lstStyle>
            <a:lvl1pPr algn="l">
              <a:defRPr sz="1300"/>
            </a:lvl1pPr>
          </a:lstStyle>
          <a:p>
            <a:endParaRPr lang="en-GB"/>
          </a:p>
        </p:txBody>
      </p:sp>
      <p:sp>
        <p:nvSpPr>
          <p:cNvPr id="5" name="Slide Number Placeholder 4"/>
          <p:cNvSpPr>
            <a:spLocks noGrp="1"/>
          </p:cNvSpPr>
          <p:nvPr>
            <p:ph type="sldNum" sz="quarter" idx="3"/>
          </p:nvPr>
        </p:nvSpPr>
        <p:spPr>
          <a:xfrm>
            <a:off x="3898102" y="9500961"/>
            <a:ext cx="2982119" cy="501878"/>
          </a:xfrm>
          <a:prstGeom prst="rect">
            <a:avLst/>
          </a:prstGeom>
        </p:spPr>
        <p:txBody>
          <a:bodyPr vert="horz" lIns="96478" tIns="48239" rIns="96478" bIns="48239" rtlCol="0" anchor="b"/>
          <a:lstStyle>
            <a:lvl1pPr algn="r">
              <a:defRPr sz="1300"/>
            </a:lvl1pPr>
          </a:lstStyle>
          <a:p>
            <a:fld id="{8F892720-EC93-4722-AC19-F02DA6C9B576}" type="slidenum">
              <a:rPr lang="en-GB" smtClean="0"/>
              <a:t>‹#›</a:t>
            </a:fld>
            <a:endParaRPr lang="en-GB"/>
          </a:p>
        </p:txBody>
      </p:sp>
    </p:spTree>
    <p:extLst>
      <p:ext uri="{BB962C8B-B14F-4D97-AF65-F5344CB8AC3E}">
        <p14:creationId xmlns:p14="http://schemas.microsoft.com/office/powerpoint/2010/main" val="34940903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2EA69A-E976-41A6-99C9-0A9D32BFAF14}"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2253A6-6A96-421F-AB32-22EC0E8C48A5}"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6510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D22EA69A-E976-41A6-99C9-0A9D32BFAF14}" type="datetimeFigureOut">
              <a:rPr lang="en-GB" smtClean="0"/>
              <a:t>26/04/2018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2253A6-6A96-421F-AB32-22EC0E8C48A5}" type="slidenum">
              <a:rPr lang="en-GB" smtClean="0"/>
              <a:t>‹#›</a:t>
            </a:fld>
            <a:endParaRPr lang="en-GB"/>
          </a:p>
        </p:txBody>
      </p:sp>
    </p:spTree>
    <p:extLst>
      <p:ext uri="{BB962C8B-B14F-4D97-AF65-F5344CB8AC3E}">
        <p14:creationId xmlns:p14="http://schemas.microsoft.com/office/powerpoint/2010/main" val="1096079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2EA69A-E976-41A6-99C9-0A9D32BFAF14}"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2253A6-6A96-421F-AB32-22EC0E8C48A5}" type="slidenum">
              <a:rPr lang="en-GB" smtClean="0"/>
              <a:t>‹#›</a:t>
            </a:fld>
            <a:endParaRPr lang="en-GB"/>
          </a:p>
        </p:txBody>
      </p:sp>
    </p:spTree>
    <p:extLst>
      <p:ext uri="{BB962C8B-B14F-4D97-AF65-F5344CB8AC3E}">
        <p14:creationId xmlns:p14="http://schemas.microsoft.com/office/powerpoint/2010/main" val="297247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2EA69A-E976-41A6-99C9-0A9D32BFAF14}"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2253A6-6A96-421F-AB32-22EC0E8C48A5}"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69017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2EA69A-E976-41A6-99C9-0A9D32BFAF14}"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2253A6-6A96-421F-AB32-22EC0E8C48A5}" type="slidenum">
              <a:rPr lang="en-GB" smtClean="0"/>
              <a:t>‹#›</a:t>
            </a:fld>
            <a:endParaRPr lang="en-GB"/>
          </a:p>
        </p:txBody>
      </p:sp>
    </p:spTree>
    <p:extLst>
      <p:ext uri="{BB962C8B-B14F-4D97-AF65-F5344CB8AC3E}">
        <p14:creationId xmlns:p14="http://schemas.microsoft.com/office/powerpoint/2010/main" val="4023297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2EA69A-E976-41A6-99C9-0A9D32BFAF14}"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2253A6-6A96-421F-AB32-22EC0E8C48A5}"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9975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2EA69A-E976-41A6-99C9-0A9D32BFAF14}"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2253A6-6A96-421F-AB32-22EC0E8C48A5}" type="slidenum">
              <a:rPr lang="en-GB" smtClean="0"/>
              <a:t>‹#›</a:t>
            </a:fld>
            <a:endParaRPr lang="en-GB"/>
          </a:p>
        </p:txBody>
      </p:sp>
    </p:spTree>
    <p:extLst>
      <p:ext uri="{BB962C8B-B14F-4D97-AF65-F5344CB8AC3E}">
        <p14:creationId xmlns:p14="http://schemas.microsoft.com/office/powerpoint/2010/main" val="3117344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2EA69A-E976-41A6-99C9-0A9D32BFAF14}"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2253A6-6A96-421F-AB32-22EC0E8C48A5}" type="slidenum">
              <a:rPr lang="en-GB" smtClean="0"/>
              <a:t>‹#›</a:t>
            </a:fld>
            <a:endParaRPr lang="en-GB"/>
          </a:p>
        </p:txBody>
      </p:sp>
    </p:spTree>
    <p:extLst>
      <p:ext uri="{BB962C8B-B14F-4D97-AF65-F5344CB8AC3E}">
        <p14:creationId xmlns:p14="http://schemas.microsoft.com/office/powerpoint/2010/main" val="1583798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2EA69A-E976-41A6-99C9-0A9D32BFAF14}"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2253A6-6A96-421F-AB32-22EC0E8C48A5}" type="slidenum">
              <a:rPr lang="en-GB" smtClean="0"/>
              <a:t>‹#›</a:t>
            </a:fld>
            <a:endParaRPr lang="en-GB"/>
          </a:p>
        </p:txBody>
      </p:sp>
    </p:spTree>
    <p:extLst>
      <p:ext uri="{BB962C8B-B14F-4D97-AF65-F5344CB8AC3E}">
        <p14:creationId xmlns:p14="http://schemas.microsoft.com/office/powerpoint/2010/main" val="385441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2EA69A-E976-41A6-99C9-0A9D32BFAF14}"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2253A6-6A96-421F-AB32-22EC0E8C48A5}" type="slidenum">
              <a:rPr lang="en-GB" smtClean="0"/>
              <a:t>‹#›</a:t>
            </a:fld>
            <a:endParaRPr lang="en-GB"/>
          </a:p>
        </p:txBody>
      </p:sp>
    </p:spTree>
    <p:extLst>
      <p:ext uri="{BB962C8B-B14F-4D97-AF65-F5344CB8AC3E}">
        <p14:creationId xmlns:p14="http://schemas.microsoft.com/office/powerpoint/2010/main" val="3663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2EA69A-E976-41A6-99C9-0A9D32BFAF14}"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2253A6-6A96-421F-AB32-22EC0E8C48A5}" type="slidenum">
              <a:rPr lang="en-GB" smtClean="0"/>
              <a:t>‹#›</a:t>
            </a:fld>
            <a:endParaRPr lang="en-GB"/>
          </a:p>
        </p:txBody>
      </p:sp>
    </p:spTree>
    <p:extLst>
      <p:ext uri="{BB962C8B-B14F-4D97-AF65-F5344CB8AC3E}">
        <p14:creationId xmlns:p14="http://schemas.microsoft.com/office/powerpoint/2010/main" val="3479503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2EA69A-E976-41A6-99C9-0A9D32BFAF14}" type="datetimeFigureOut">
              <a:rPr lang="en-GB" smtClean="0"/>
              <a:t>26/04/2018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2253A6-6A96-421F-AB32-22EC0E8C48A5}" type="slidenum">
              <a:rPr lang="en-GB" smtClean="0"/>
              <a:t>‹#›</a:t>
            </a:fld>
            <a:endParaRPr lang="en-GB"/>
          </a:p>
        </p:txBody>
      </p:sp>
    </p:spTree>
    <p:extLst>
      <p:ext uri="{BB962C8B-B14F-4D97-AF65-F5344CB8AC3E}">
        <p14:creationId xmlns:p14="http://schemas.microsoft.com/office/powerpoint/2010/main" val="772892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2EA69A-E976-41A6-99C9-0A9D32BFAF14}" type="datetimeFigureOut">
              <a:rPr lang="en-GB" smtClean="0"/>
              <a:t>26/04/2018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2253A6-6A96-421F-AB32-22EC0E8C48A5}" type="slidenum">
              <a:rPr lang="en-GB" smtClean="0"/>
              <a:t>‹#›</a:t>
            </a:fld>
            <a:endParaRPr lang="en-GB"/>
          </a:p>
        </p:txBody>
      </p:sp>
    </p:spTree>
    <p:extLst>
      <p:ext uri="{BB962C8B-B14F-4D97-AF65-F5344CB8AC3E}">
        <p14:creationId xmlns:p14="http://schemas.microsoft.com/office/powerpoint/2010/main" val="545487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2EA69A-E976-41A6-99C9-0A9D32BFAF14}" type="datetimeFigureOut">
              <a:rPr lang="en-GB" smtClean="0"/>
              <a:t>26/04/2018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2253A6-6A96-421F-AB32-22EC0E8C48A5}" type="slidenum">
              <a:rPr lang="en-GB" smtClean="0"/>
              <a:t>‹#›</a:t>
            </a:fld>
            <a:endParaRPr lang="en-GB"/>
          </a:p>
        </p:txBody>
      </p:sp>
    </p:spTree>
    <p:extLst>
      <p:ext uri="{BB962C8B-B14F-4D97-AF65-F5344CB8AC3E}">
        <p14:creationId xmlns:p14="http://schemas.microsoft.com/office/powerpoint/2010/main" val="1073013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EA69A-E976-41A6-99C9-0A9D32BFAF14}" type="datetimeFigureOut">
              <a:rPr lang="en-GB" smtClean="0"/>
              <a:t>26/04/2018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2253A6-6A96-421F-AB32-22EC0E8C48A5}" type="slidenum">
              <a:rPr lang="en-GB" smtClean="0"/>
              <a:t>‹#›</a:t>
            </a:fld>
            <a:endParaRPr lang="en-GB"/>
          </a:p>
        </p:txBody>
      </p:sp>
    </p:spTree>
    <p:extLst>
      <p:ext uri="{BB962C8B-B14F-4D97-AF65-F5344CB8AC3E}">
        <p14:creationId xmlns:p14="http://schemas.microsoft.com/office/powerpoint/2010/main" val="1689271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2EA69A-E976-41A6-99C9-0A9D32BFAF14}" type="datetimeFigureOut">
              <a:rPr lang="en-GB" smtClean="0"/>
              <a:t>26/04/2018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2253A6-6A96-421F-AB32-22EC0E8C48A5}" type="slidenum">
              <a:rPr lang="en-GB" smtClean="0"/>
              <a:t>‹#›</a:t>
            </a:fld>
            <a:endParaRPr lang="en-GB"/>
          </a:p>
        </p:txBody>
      </p:sp>
    </p:spTree>
    <p:extLst>
      <p:ext uri="{BB962C8B-B14F-4D97-AF65-F5344CB8AC3E}">
        <p14:creationId xmlns:p14="http://schemas.microsoft.com/office/powerpoint/2010/main" val="3206461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2EA69A-E976-41A6-99C9-0A9D32BFAF14}" type="datetimeFigureOut">
              <a:rPr lang="en-GB" smtClean="0"/>
              <a:t>26/04/2018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2253A6-6A96-421F-AB32-22EC0E8C48A5}" type="slidenum">
              <a:rPr lang="en-GB" smtClean="0"/>
              <a:t>‹#›</a:t>
            </a:fld>
            <a:endParaRPr lang="en-GB"/>
          </a:p>
        </p:txBody>
      </p:sp>
    </p:spTree>
    <p:extLst>
      <p:ext uri="{BB962C8B-B14F-4D97-AF65-F5344CB8AC3E}">
        <p14:creationId xmlns:p14="http://schemas.microsoft.com/office/powerpoint/2010/main" val="2415239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22EA69A-E976-41A6-99C9-0A9D32BFAF14}" type="datetimeFigureOut">
              <a:rPr lang="en-GB" smtClean="0"/>
              <a:t>26/04/2018</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C2253A6-6A96-421F-AB32-22EC0E8C48A5}" type="slidenum">
              <a:rPr lang="en-GB" smtClean="0"/>
              <a:t>‹#›</a:t>
            </a:fld>
            <a:endParaRPr lang="en-GB"/>
          </a:p>
        </p:txBody>
      </p:sp>
    </p:spTree>
    <p:extLst>
      <p:ext uri="{BB962C8B-B14F-4D97-AF65-F5344CB8AC3E}">
        <p14:creationId xmlns:p14="http://schemas.microsoft.com/office/powerpoint/2010/main" val="3300060766"/>
      </p:ext>
    </p:extLst>
  </p:cSld>
  <p:clrMap bg1="dk1" tx1="lt1" bg2="dk2" tx2="lt2" accent1="accent1" accent2="accent2" accent3="accent3" accent4="accent4" accent5="accent5" accent6="accent6" hlink="hlink" folHlink="folHlink"/>
  <p:sldLayoutIdLst>
    <p:sldLayoutId id="2147484087"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 id="2147484098" r:id="rId12"/>
    <p:sldLayoutId id="2147484099" r:id="rId13"/>
    <p:sldLayoutId id="2147484100" r:id="rId14"/>
    <p:sldLayoutId id="2147484101" r:id="rId15"/>
    <p:sldLayoutId id="2147484102" r:id="rId16"/>
    <p:sldLayoutId id="214748410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6057900" y="1806922"/>
            <a:ext cx="5465618" cy="2442349"/>
          </a:xfrm>
        </p:spPr>
        <p:txBody>
          <a:bodyPr>
            <a:normAutofit/>
          </a:bodyPr>
          <a:lstStyle/>
          <a:p>
            <a:pPr algn="ctr"/>
            <a:r>
              <a:rPr lang="en-GB" b="1" i="1" dirty="0">
                <a:solidFill>
                  <a:srgbClr val="FFFF00"/>
                </a:solidFill>
              </a:rPr>
              <a:t>Theme – Holy Habits</a:t>
            </a:r>
            <a:br>
              <a:rPr lang="en-GB" b="1" i="1" dirty="0">
                <a:solidFill>
                  <a:srgbClr val="FFFF00"/>
                </a:solidFill>
              </a:rPr>
            </a:br>
            <a:br>
              <a:rPr lang="en-GB" b="1" i="1" dirty="0">
                <a:solidFill>
                  <a:srgbClr val="FFFF00"/>
                </a:solidFill>
              </a:rPr>
            </a:br>
            <a:r>
              <a:rPr lang="en-GB" b="1" i="1" dirty="0">
                <a:solidFill>
                  <a:srgbClr val="FFFF00"/>
                </a:solidFill>
              </a:rPr>
              <a:t>4. </a:t>
            </a:r>
            <a:r>
              <a:rPr lang="en-GB" b="1" i="1" cap="none" dirty="0">
                <a:solidFill>
                  <a:srgbClr val="FFFF00"/>
                </a:solidFill>
              </a:rPr>
              <a:t>Prayer</a:t>
            </a:r>
            <a:r>
              <a:rPr lang="en-GB" b="1" i="1" dirty="0">
                <a:solidFill>
                  <a:srgbClr val="FFFF00"/>
                </a:solidFill>
              </a:rPr>
              <a:t>   </a:t>
            </a:r>
            <a:br>
              <a:rPr lang="en-GB" b="1" i="1" dirty="0">
                <a:solidFill>
                  <a:srgbClr val="FFFF00"/>
                </a:solidFill>
              </a:rPr>
            </a:br>
            <a:endParaRPr lang="en-GB" b="1" i="1" dirty="0">
              <a:solidFill>
                <a:srgbClr val="FFFF00"/>
              </a:solidFill>
            </a:endParaRPr>
          </a:p>
        </p:txBody>
      </p:sp>
      <p:pic>
        <p:nvPicPr>
          <p:cNvPr id="7" name="Picture 6" descr="Related imag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8189" y="343997"/>
            <a:ext cx="2841625" cy="118237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descr="Image result for prayer Luke"/>
          <p:cNvPicPr/>
          <p:nvPr/>
        </p:nvPicPr>
        <p:blipFill>
          <a:blip r:embed="rId3">
            <a:extLst>
              <a:ext uri="{28A0092B-C50C-407E-A947-70E740481C1C}">
                <a14:useLocalDpi xmlns:a14="http://schemas.microsoft.com/office/drawing/2010/main" val="0"/>
              </a:ext>
            </a:extLst>
          </a:blip>
          <a:srcRect/>
          <a:stretch>
            <a:fillRect/>
          </a:stretch>
        </p:blipFill>
        <p:spPr bwMode="auto">
          <a:xfrm>
            <a:off x="1392382" y="1806922"/>
            <a:ext cx="4328248" cy="4333239"/>
          </a:xfrm>
          <a:prstGeom prst="rect">
            <a:avLst/>
          </a:prstGeom>
          <a:noFill/>
          <a:ln>
            <a:noFill/>
          </a:ln>
        </p:spPr>
      </p:pic>
    </p:spTree>
    <p:extLst>
      <p:ext uri="{BB962C8B-B14F-4D97-AF65-F5344CB8AC3E}">
        <p14:creationId xmlns:p14="http://schemas.microsoft.com/office/powerpoint/2010/main" val="2193287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436419"/>
            <a:ext cx="10631488" cy="5651499"/>
          </a:xfrm>
        </p:spPr>
        <p:txBody>
          <a:bodyPr>
            <a:normAutofit fontScale="90000"/>
          </a:bodyPr>
          <a:lstStyle/>
          <a:p>
            <a:pPr algn="ctr"/>
            <a:r>
              <a:rPr lang="en-GB" sz="5400" b="1" dirty="0">
                <a:solidFill>
                  <a:srgbClr val="FFFF00"/>
                </a:solidFill>
              </a:rPr>
              <a:t>Who we are…is How we pray</a:t>
            </a:r>
            <a:br>
              <a:rPr lang="en-GB" sz="5400" b="1" dirty="0">
                <a:solidFill>
                  <a:srgbClr val="FFFF00"/>
                </a:solidFill>
              </a:rPr>
            </a:br>
            <a:br>
              <a:rPr lang="en-GB" sz="5400" b="1" dirty="0">
                <a:solidFill>
                  <a:srgbClr val="FFFF00"/>
                </a:solidFill>
              </a:rPr>
            </a:br>
            <a:br>
              <a:rPr lang="en-GB" sz="5400" b="1" dirty="0">
                <a:solidFill>
                  <a:srgbClr val="FFFF00"/>
                </a:solidFill>
              </a:rPr>
            </a:br>
            <a:br>
              <a:rPr lang="en-GB" sz="5400" b="1" dirty="0">
                <a:solidFill>
                  <a:srgbClr val="FFFF00"/>
                </a:solidFill>
              </a:rPr>
            </a:br>
            <a:br>
              <a:rPr lang="en-GB" sz="5400" b="1" dirty="0">
                <a:solidFill>
                  <a:srgbClr val="FFFF00"/>
                </a:solidFill>
              </a:rPr>
            </a:br>
            <a:br>
              <a:rPr lang="en-GB" sz="5400" b="1" dirty="0">
                <a:solidFill>
                  <a:srgbClr val="FFFF00"/>
                </a:solidFill>
              </a:rPr>
            </a:br>
            <a:r>
              <a:rPr lang="en-GB" dirty="0">
                <a:solidFill>
                  <a:srgbClr val="FFFF00"/>
                </a:solidFill>
              </a:rPr>
              <a:t>Prayer should reflect our personality</a:t>
            </a:r>
            <a:br>
              <a:rPr lang="en-GB" dirty="0">
                <a:solidFill>
                  <a:srgbClr val="FFFF00"/>
                </a:solidFill>
              </a:rPr>
            </a:br>
            <a:r>
              <a:rPr lang="en-GB" dirty="0">
                <a:solidFill>
                  <a:srgbClr val="FFFF00"/>
                </a:solidFill>
              </a:rPr>
              <a:t>enneagram Types; feelers, doers, observers  </a:t>
            </a:r>
            <a:br>
              <a:rPr lang="en-GB" dirty="0">
                <a:solidFill>
                  <a:srgbClr val="FFFF00"/>
                </a:solidFill>
              </a:rPr>
            </a:br>
            <a:endParaRPr lang="en-GB" dirty="0"/>
          </a:p>
        </p:txBody>
      </p:sp>
      <p:pic>
        <p:nvPicPr>
          <p:cNvPr id="4" name="Picture 3" descr="Image result for prayer Luke"/>
          <p:cNvPicPr/>
          <p:nvPr/>
        </p:nvPicPr>
        <p:blipFill>
          <a:blip r:embed="rId2">
            <a:extLst>
              <a:ext uri="{28A0092B-C50C-407E-A947-70E740481C1C}">
                <a14:useLocalDpi xmlns:a14="http://schemas.microsoft.com/office/drawing/2010/main" val="0"/>
              </a:ext>
            </a:extLst>
          </a:blip>
          <a:srcRect/>
          <a:stretch>
            <a:fillRect/>
          </a:stretch>
        </p:blipFill>
        <p:spPr bwMode="auto">
          <a:xfrm>
            <a:off x="4229099" y="1569892"/>
            <a:ext cx="2894303" cy="2908589"/>
          </a:xfrm>
          <a:prstGeom prst="rect">
            <a:avLst/>
          </a:prstGeom>
          <a:noFill/>
          <a:ln>
            <a:noFill/>
          </a:ln>
        </p:spPr>
      </p:pic>
    </p:spTree>
    <p:extLst>
      <p:ext uri="{BB962C8B-B14F-4D97-AF65-F5344CB8AC3E}">
        <p14:creationId xmlns:p14="http://schemas.microsoft.com/office/powerpoint/2010/main" val="1495154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nneagram - Google Search: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924" y="96980"/>
            <a:ext cx="8809134" cy="6677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426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966356"/>
            <a:ext cx="10922433" cy="5028044"/>
          </a:xfrm>
        </p:spPr>
        <p:txBody>
          <a:bodyPr/>
          <a:lstStyle/>
          <a:p>
            <a:r>
              <a:rPr lang="en-GB" sz="5400" b="1" dirty="0">
                <a:solidFill>
                  <a:srgbClr val="FFFF00"/>
                </a:solidFill>
              </a:rPr>
              <a:t>God centred </a:t>
            </a:r>
            <a:r>
              <a:rPr lang="en-GB" sz="5400" b="1">
                <a:solidFill>
                  <a:srgbClr val="FFFF00"/>
                </a:solidFill>
              </a:rPr>
              <a:t>Prayer … ACTS</a:t>
            </a:r>
            <a:br>
              <a:rPr lang="en-GB" dirty="0"/>
            </a:br>
            <a:br>
              <a:rPr lang="en-GB" dirty="0"/>
            </a:br>
            <a:r>
              <a:rPr lang="en-GB" dirty="0"/>
              <a:t>              Adoration </a:t>
            </a:r>
            <a:br>
              <a:rPr lang="en-GB" dirty="0"/>
            </a:br>
            <a:r>
              <a:rPr lang="en-GB" dirty="0"/>
              <a:t>                      Confession</a:t>
            </a:r>
            <a:br>
              <a:rPr lang="en-GB" dirty="0"/>
            </a:br>
            <a:r>
              <a:rPr lang="en-GB" dirty="0"/>
              <a:t>                             Thanksgiving </a:t>
            </a:r>
            <a:br>
              <a:rPr lang="en-GB" dirty="0"/>
            </a:br>
            <a:r>
              <a:rPr lang="en-GB" dirty="0"/>
              <a:t>                                         Supplication </a:t>
            </a:r>
          </a:p>
        </p:txBody>
      </p:sp>
      <p:pic>
        <p:nvPicPr>
          <p:cNvPr id="3" name="Picture 2" descr="Image result for prayer Luke"/>
          <p:cNvPicPr/>
          <p:nvPr/>
        </p:nvPicPr>
        <p:blipFill>
          <a:blip r:embed="rId2">
            <a:extLst>
              <a:ext uri="{28A0092B-C50C-407E-A947-70E740481C1C}">
                <a14:useLocalDpi xmlns:a14="http://schemas.microsoft.com/office/drawing/2010/main" val="0"/>
              </a:ext>
            </a:extLst>
          </a:blip>
          <a:srcRect/>
          <a:stretch>
            <a:fillRect/>
          </a:stretch>
        </p:blipFill>
        <p:spPr bwMode="auto">
          <a:xfrm>
            <a:off x="10037618" y="4966855"/>
            <a:ext cx="1688956" cy="1371599"/>
          </a:xfrm>
          <a:prstGeom prst="rect">
            <a:avLst/>
          </a:prstGeom>
          <a:noFill/>
          <a:ln>
            <a:noFill/>
          </a:ln>
        </p:spPr>
      </p:pic>
    </p:spTree>
    <p:extLst>
      <p:ext uri="{BB962C8B-B14F-4D97-AF65-F5344CB8AC3E}">
        <p14:creationId xmlns:p14="http://schemas.microsoft.com/office/powerpoint/2010/main" val="611654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6" y="426027"/>
            <a:ext cx="11284528" cy="6057899"/>
          </a:xfrm>
        </p:spPr>
        <p:txBody>
          <a:bodyPr>
            <a:normAutofit fontScale="90000"/>
          </a:bodyPr>
          <a:lstStyle/>
          <a:p>
            <a:pPr lvl="0" algn="ctr"/>
            <a:r>
              <a:rPr lang="en-GB" sz="5300" b="1" dirty="0">
                <a:solidFill>
                  <a:srgbClr val="FFFF00"/>
                </a:solidFill>
              </a:rPr>
              <a:t>Refreshing prayer</a:t>
            </a:r>
            <a:br>
              <a:rPr lang="en-GB" dirty="0"/>
            </a:br>
            <a:br>
              <a:rPr lang="en-GB" dirty="0"/>
            </a:br>
            <a:r>
              <a:rPr lang="en-GB" b="1" dirty="0"/>
              <a:t> </a:t>
            </a:r>
            <a:r>
              <a:rPr lang="en-GB" b="1" dirty="0">
                <a:solidFill>
                  <a:srgbClr val="FFFF00"/>
                </a:solidFill>
              </a:rPr>
              <a:t>1</a:t>
            </a:r>
            <a:r>
              <a:rPr lang="en-GB" dirty="0">
                <a:solidFill>
                  <a:srgbClr val="FFFF00"/>
                </a:solidFill>
              </a:rPr>
              <a:t>.</a:t>
            </a:r>
            <a:r>
              <a:rPr lang="en-GB" dirty="0"/>
              <a:t> Of all of the Holy Habits, prayer is the one that can often become dry and barren.</a:t>
            </a:r>
            <a:br>
              <a:rPr lang="en-GB" dirty="0"/>
            </a:br>
            <a:r>
              <a:rPr lang="en-GB" dirty="0"/>
              <a:t> </a:t>
            </a:r>
            <a:br>
              <a:rPr lang="en-GB" dirty="0"/>
            </a:br>
            <a:r>
              <a:rPr lang="en-GB" b="1" dirty="0">
                <a:solidFill>
                  <a:srgbClr val="FFFF00"/>
                </a:solidFill>
              </a:rPr>
              <a:t>2</a:t>
            </a:r>
            <a:r>
              <a:rPr lang="en-GB" dirty="0">
                <a:solidFill>
                  <a:srgbClr val="FFFF00"/>
                </a:solidFill>
              </a:rPr>
              <a:t>.</a:t>
            </a:r>
            <a:r>
              <a:rPr lang="en-GB" dirty="0"/>
              <a:t> We could be tired physical or emotionally, </a:t>
            </a:r>
            <a:br>
              <a:rPr lang="en-GB" dirty="0"/>
            </a:br>
            <a:r>
              <a:rPr lang="en-GB" dirty="0"/>
              <a:t>but God is always waiting to be in </a:t>
            </a:r>
            <a:br>
              <a:rPr lang="en-GB" dirty="0"/>
            </a:br>
            <a:r>
              <a:rPr lang="en-GB" dirty="0"/>
              <a:t>communion with us.</a:t>
            </a:r>
            <a:br>
              <a:rPr lang="en-GB" dirty="0"/>
            </a:br>
            <a:br>
              <a:rPr lang="en-GB" dirty="0"/>
            </a:br>
            <a:r>
              <a:rPr lang="en-GB" b="1" dirty="0">
                <a:solidFill>
                  <a:srgbClr val="FFFF00"/>
                </a:solidFill>
              </a:rPr>
              <a:t>3</a:t>
            </a:r>
            <a:r>
              <a:rPr lang="en-GB" dirty="0">
                <a:solidFill>
                  <a:srgbClr val="FFFF00"/>
                </a:solidFill>
              </a:rPr>
              <a:t>.</a:t>
            </a:r>
            <a:r>
              <a:rPr lang="en-GB" dirty="0"/>
              <a:t> We always need to refresh our prayer, by adapting it and modifying it.</a:t>
            </a:r>
            <a:br>
              <a:rPr lang="en-GB" dirty="0"/>
            </a:br>
            <a:br>
              <a:rPr lang="en-GB" dirty="0"/>
            </a:br>
            <a:endParaRPr lang="en-GB" dirty="0"/>
          </a:p>
        </p:txBody>
      </p:sp>
    </p:spTree>
    <p:extLst>
      <p:ext uri="{BB962C8B-B14F-4D97-AF65-F5344CB8AC3E}">
        <p14:creationId xmlns:p14="http://schemas.microsoft.com/office/powerpoint/2010/main" val="1663011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87332"/>
            <a:ext cx="11036733" cy="1507067"/>
          </a:xfrm>
        </p:spPr>
        <p:txBody>
          <a:bodyPr/>
          <a:lstStyle/>
          <a:p>
            <a:r>
              <a:rPr lang="en-GB" dirty="0"/>
              <a:t>Video  Thy Kingdom come – prayer </a:t>
            </a:r>
          </a:p>
        </p:txBody>
      </p:sp>
    </p:spTree>
    <p:extLst>
      <p:ext uri="{BB962C8B-B14F-4D97-AF65-F5344CB8AC3E}">
        <p14:creationId xmlns:p14="http://schemas.microsoft.com/office/powerpoint/2010/main" val="3393939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291" y="1059873"/>
            <a:ext cx="11565082" cy="5278582"/>
          </a:xfrm>
        </p:spPr>
        <p:txBody>
          <a:bodyPr>
            <a:normAutofit fontScale="90000"/>
          </a:bodyPr>
          <a:lstStyle/>
          <a:p>
            <a:r>
              <a:rPr lang="en-GB" b="1" dirty="0">
                <a:solidFill>
                  <a:srgbClr val="FFFF00"/>
                </a:solidFill>
              </a:rPr>
              <a:t>Hymn      </a:t>
            </a:r>
            <a:r>
              <a:rPr lang="en-GB" i="1" dirty="0"/>
              <a:t>Lay your Healing hand upon me </a:t>
            </a:r>
            <a:br>
              <a:rPr lang="en-GB" i="1" dirty="0"/>
            </a:br>
            <a:br>
              <a:rPr lang="en-GB" i="1" dirty="0"/>
            </a:br>
            <a:r>
              <a:rPr lang="en-GB" b="1" dirty="0">
                <a:solidFill>
                  <a:srgbClr val="FFFF00"/>
                </a:solidFill>
              </a:rPr>
              <a:t>Prayers of intercession </a:t>
            </a:r>
            <a:br>
              <a:rPr lang="en-GB" i="1" dirty="0"/>
            </a:br>
            <a:br>
              <a:rPr lang="en-GB" i="1" dirty="0"/>
            </a:br>
            <a:r>
              <a:rPr lang="en-GB" b="1" dirty="0">
                <a:solidFill>
                  <a:srgbClr val="FFFF00"/>
                </a:solidFill>
              </a:rPr>
              <a:t>Hymn </a:t>
            </a:r>
            <a:r>
              <a:rPr lang="en-GB" b="1" dirty="0"/>
              <a:t>  </a:t>
            </a:r>
            <a:r>
              <a:rPr lang="en-GB" i="1" dirty="0"/>
              <a:t>RS 413 What friend we have in Jesus </a:t>
            </a:r>
            <a:br>
              <a:rPr lang="en-GB" i="1" dirty="0"/>
            </a:br>
            <a:br>
              <a:rPr lang="en-GB" i="1" dirty="0">
                <a:solidFill>
                  <a:srgbClr val="FFFF00"/>
                </a:solidFill>
              </a:rPr>
            </a:br>
            <a:r>
              <a:rPr lang="en-GB" b="1" dirty="0">
                <a:solidFill>
                  <a:srgbClr val="FFFF00"/>
                </a:solidFill>
              </a:rPr>
              <a:t>Closing prayer and blessing</a:t>
            </a:r>
            <a:br>
              <a:rPr lang="en-GB" b="1" dirty="0">
                <a:solidFill>
                  <a:srgbClr val="FFFF00"/>
                </a:solidFill>
              </a:rPr>
            </a:br>
            <a:br>
              <a:rPr lang="en-GB" b="1" dirty="0">
                <a:solidFill>
                  <a:srgbClr val="FFFF00"/>
                </a:solidFill>
              </a:rPr>
            </a:br>
            <a:r>
              <a:rPr lang="en-GB" sz="3100" dirty="0"/>
              <a:t>May God’s blessing surround you each day; </a:t>
            </a:r>
            <a:br>
              <a:rPr lang="en-GB" sz="3100" dirty="0"/>
            </a:br>
            <a:r>
              <a:rPr lang="en-GB" sz="3100" dirty="0"/>
              <a:t>as you trust Him and walk in His way; </a:t>
            </a:r>
            <a:br>
              <a:rPr lang="en-GB" sz="3100" dirty="0"/>
            </a:br>
            <a:r>
              <a:rPr lang="en-GB" sz="3100" dirty="0"/>
              <a:t>May his presence within, guard and keep you from sin;  </a:t>
            </a:r>
            <a:br>
              <a:rPr lang="en-GB" sz="3100" dirty="0"/>
            </a:br>
            <a:r>
              <a:rPr lang="en-GB" sz="3100" dirty="0"/>
              <a:t>Go in peace, go in joy, go in love.</a:t>
            </a:r>
            <a:br>
              <a:rPr lang="en-GB" sz="3100" dirty="0"/>
            </a:br>
            <a:br>
              <a:rPr lang="en-GB" b="1" dirty="0">
                <a:solidFill>
                  <a:srgbClr val="FFFF00"/>
                </a:solidFill>
              </a:rPr>
            </a:br>
            <a:endParaRPr lang="en-GB" dirty="0"/>
          </a:p>
        </p:txBody>
      </p:sp>
    </p:spTree>
    <p:extLst>
      <p:ext uri="{BB962C8B-B14F-4D97-AF65-F5344CB8AC3E}">
        <p14:creationId xmlns:p14="http://schemas.microsoft.com/office/powerpoint/2010/main" val="799717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05244" y="1319645"/>
            <a:ext cx="11596255" cy="5380097"/>
          </a:xfrm>
        </p:spPr>
        <p:txBody>
          <a:bodyPr>
            <a:normAutofit fontScale="90000"/>
          </a:bodyPr>
          <a:lstStyle/>
          <a:p>
            <a:br>
              <a:rPr lang="en-GB" sz="4000" b="1" dirty="0">
                <a:solidFill>
                  <a:srgbClr val="FFFF00"/>
                </a:solidFill>
              </a:rPr>
            </a:br>
            <a:r>
              <a:rPr lang="en-GB" sz="4000" b="1" dirty="0">
                <a:solidFill>
                  <a:srgbClr val="FFFF00"/>
                </a:solidFill>
              </a:rPr>
              <a:t>Call to worship</a:t>
            </a:r>
            <a:br>
              <a:rPr lang="en-GB" sz="4000" b="1" dirty="0">
                <a:solidFill>
                  <a:srgbClr val="FFFF00"/>
                </a:solidFill>
              </a:rPr>
            </a:br>
            <a:r>
              <a:rPr lang="en-GB" sz="4000" b="1" dirty="0">
                <a:solidFill>
                  <a:srgbClr val="FFFF00"/>
                </a:solidFill>
              </a:rPr>
              <a:t> </a:t>
            </a:r>
            <a:r>
              <a:rPr lang="en-GB" dirty="0"/>
              <a:t>♫  Bless the Lord, Bless the Lord,</a:t>
            </a:r>
            <a:br>
              <a:rPr lang="en-GB" dirty="0"/>
            </a:br>
            <a:r>
              <a:rPr lang="en-GB" dirty="0"/>
              <a:t>       Bless the Lord, </a:t>
            </a:r>
            <a:br>
              <a:rPr lang="en-GB" dirty="0"/>
            </a:br>
            <a:r>
              <a:rPr lang="en-GB" dirty="0"/>
              <a:t>       there is no other God (Repeat x 3) </a:t>
            </a:r>
            <a:br>
              <a:rPr lang="en-GB" dirty="0"/>
            </a:br>
            <a:br>
              <a:rPr lang="en-GB" sz="1300" dirty="0"/>
            </a:br>
            <a:r>
              <a:rPr lang="en-GB" sz="1300" b="1" dirty="0"/>
              <a:t>                                                                                                                                                                                                                               </a:t>
            </a:r>
            <a:br>
              <a:rPr lang="en-GB" dirty="0"/>
            </a:br>
            <a:r>
              <a:rPr lang="en-GB" b="1" dirty="0">
                <a:solidFill>
                  <a:srgbClr val="FFFF00"/>
                </a:solidFill>
              </a:rPr>
              <a:t>Hymn 302 </a:t>
            </a:r>
            <a:br>
              <a:rPr lang="en-GB" b="1" dirty="0">
                <a:solidFill>
                  <a:srgbClr val="FFFF00"/>
                </a:solidFill>
              </a:rPr>
            </a:br>
            <a:r>
              <a:rPr lang="en-GB" i="1" dirty="0"/>
              <a:t>O breath of life come sweeping through us </a:t>
            </a:r>
            <a:br>
              <a:rPr lang="en-GB" i="1" dirty="0"/>
            </a:br>
            <a:br>
              <a:rPr lang="en-GB" i="1" dirty="0"/>
            </a:br>
            <a:r>
              <a:rPr lang="en-GB" b="1" i="1" dirty="0">
                <a:solidFill>
                  <a:srgbClr val="FFFF00"/>
                </a:solidFill>
              </a:rPr>
              <a:t>opening prayers and the </a:t>
            </a:r>
            <a:r>
              <a:rPr lang="en-GB" b="1" dirty="0">
                <a:solidFill>
                  <a:srgbClr val="FFFF00"/>
                </a:solidFill>
              </a:rPr>
              <a:t>Lords Prayer</a:t>
            </a:r>
            <a:br>
              <a:rPr lang="en-GB" b="1" dirty="0">
                <a:solidFill>
                  <a:srgbClr val="FFFF00"/>
                </a:solidFill>
              </a:rPr>
            </a:br>
            <a:br>
              <a:rPr lang="en-GB" b="1" dirty="0">
                <a:solidFill>
                  <a:srgbClr val="FFFF00"/>
                </a:solidFill>
              </a:rPr>
            </a:br>
            <a:r>
              <a:rPr lang="en-GB" b="1" dirty="0">
                <a:solidFill>
                  <a:srgbClr val="FFFF00"/>
                </a:solidFill>
              </a:rPr>
              <a:t>song before the reading </a:t>
            </a:r>
            <a:br>
              <a:rPr lang="en-GB" b="1" dirty="0">
                <a:solidFill>
                  <a:srgbClr val="FFFF00"/>
                </a:solidFill>
              </a:rPr>
            </a:br>
            <a:br>
              <a:rPr lang="en-GB" b="1" dirty="0">
                <a:solidFill>
                  <a:srgbClr val="FFFF00"/>
                </a:solidFill>
              </a:rPr>
            </a:br>
            <a:r>
              <a:rPr lang="en-GB" sz="4000" b="1" dirty="0">
                <a:solidFill>
                  <a:srgbClr val="FFFF00"/>
                </a:solidFill>
              </a:rPr>
              <a:t>Reading       </a:t>
            </a:r>
            <a:r>
              <a:rPr lang="en-GB" sz="4000" b="1" i="1" dirty="0">
                <a:latin typeface="Algerian" panose="04020705040A02060702" pitchFamily="82" charset="0"/>
              </a:rPr>
              <a:t>Luke 11: 1-13 </a:t>
            </a:r>
            <a:br>
              <a:rPr lang="en-GB" sz="4000" b="1" dirty="0">
                <a:solidFill>
                  <a:srgbClr val="FFFF00"/>
                </a:solidFill>
              </a:rPr>
            </a:br>
            <a:br>
              <a:rPr lang="en-GB" sz="4000" b="1" dirty="0">
                <a:solidFill>
                  <a:srgbClr val="FFFF00"/>
                </a:solidFill>
              </a:rPr>
            </a:br>
            <a:br>
              <a:rPr lang="en-GB" b="1" dirty="0">
                <a:latin typeface="Algerian" panose="04020705040A02060702" pitchFamily="82" charset="0"/>
              </a:rPr>
            </a:br>
            <a:br>
              <a:rPr lang="en-GB" b="1" dirty="0">
                <a:latin typeface="Algerian" panose="04020705040A02060702" pitchFamily="82" charset="0"/>
              </a:rPr>
            </a:br>
            <a:r>
              <a:rPr lang="en-GB" b="1" dirty="0">
                <a:latin typeface="Algerian" panose="04020705040A02060702" pitchFamily="82" charset="0"/>
              </a:rPr>
              <a:t>   </a:t>
            </a:r>
            <a:endParaRPr lang="en-GB" sz="4800" b="1" i="1" dirty="0">
              <a:latin typeface="Algerian" panose="04020705040A02060702" pitchFamily="82" charset="0"/>
            </a:endParaRPr>
          </a:p>
        </p:txBody>
      </p:sp>
      <p:pic>
        <p:nvPicPr>
          <p:cNvPr id="5" name="Picture 4" descr="Image result for prayer Luke"/>
          <p:cNvPicPr/>
          <p:nvPr/>
        </p:nvPicPr>
        <p:blipFill>
          <a:blip r:embed="rId2">
            <a:extLst>
              <a:ext uri="{28A0092B-C50C-407E-A947-70E740481C1C}">
                <a14:useLocalDpi xmlns:a14="http://schemas.microsoft.com/office/drawing/2010/main" val="0"/>
              </a:ext>
            </a:extLst>
          </a:blip>
          <a:srcRect/>
          <a:stretch>
            <a:fillRect/>
          </a:stretch>
        </p:blipFill>
        <p:spPr bwMode="auto">
          <a:xfrm>
            <a:off x="10463646" y="5444837"/>
            <a:ext cx="1398012" cy="1121352"/>
          </a:xfrm>
          <a:prstGeom prst="rect">
            <a:avLst/>
          </a:prstGeom>
          <a:noFill/>
          <a:ln>
            <a:noFill/>
          </a:ln>
        </p:spPr>
      </p:pic>
    </p:spTree>
    <p:extLst>
      <p:ext uri="{BB962C8B-B14F-4D97-AF65-F5344CB8AC3E}">
        <p14:creationId xmlns:p14="http://schemas.microsoft.com/office/powerpoint/2010/main" val="3694164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7091" y="685800"/>
            <a:ext cx="2845522" cy="2743200"/>
          </a:xfrm>
        </p:spPr>
        <p:txBody>
          <a:bodyPr/>
          <a:lstStyle/>
          <a:p>
            <a:br>
              <a:rPr lang="en-GB" dirty="0"/>
            </a:br>
            <a:br>
              <a:rPr lang="en-GB" dirty="0"/>
            </a:br>
            <a:endParaRPr lang="en-GB" dirty="0"/>
          </a:p>
        </p:txBody>
      </p:sp>
      <p:pic>
        <p:nvPicPr>
          <p:cNvPr id="3"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4344" y="497034"/>
            <a:ext cx="5883202" cy="1840920"/>
          </a:xfrm>
          <a:prstGeom prst="rect">
            <a:avLst/>
          </a:prstGeom>
          <a:noFill/>
          <a:extLst>
            <a:ext uri="{909E8E84-426E-40DD-AFC4-6F175D3DCCD1}">
              <a14:hiddenFill xmlns:a14="http://schemas.microsoft.com/office/drawing/2010/main">
                <a:solidFill>
                  <a:srgbClr val="FFFFFF"/>
                </a:solidFill>
              </a14:hiddenFill>
            </a:ext>
          </a:extLst>
        </p:spPr>
      </p:pic>
      <p:sp>
        <p:nvSpPr>
          <p:cNvPr id="7" name="Text Placeholder 4">
            <a:extLst>
              <a:ext uri="{FF2B5EF4-FFF2-40B4-BE49-F238E27FC236}">
                <a16:creationId xmlns:a16="http://schemas.microsoft.com/office/drawing/2014/main" id="{F8E7AB69-21C5-49E2-A581-43924FDF93D2}"/>
              </a:ext>
            </a:extLst>
          </p:cNvPr>
          <p:cNvSpPr txBox="1">
            <a:spLocks/>
          </p:cNvSpPr>
          <p:nvPr/>
        </p:nvSpPr>
        <p:spPr>
          <a:xfrm>
            <a:off x="486166" y="2814238"/>
            <a:ext cx="11401033" cy="3335483"/>
          </a:xfrm>
          <a:prstGeom prst="rect">
            <a:avLst/>
          </a:prstGeom>
        </p:spPr>
        <p:txBody>
          <a:bodyPr vert="horz" lIns="91440" tIns="45720" rIns="91440" bIns="45720" rtlCol="0" anchor="ctr">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0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fontAlgn="base">
              <a:spcAft>
                <a:spcPts val="0"/>
              </a:spcAft>
            </a:pPr>
            <a:r>
              <a:rPr lang="en-GB" sz="3600" dirty="0">
                <a:solidFill>
                  <a:schemeClr val="tx1"/>
                </a:solidFill>
                <a:latin typeface="Arial" panose="020B0604020202020204" pitchFamily="34" charset="0"/>
                <a:ea typeface="Times New Roman" panose="02020603050405020304" pitchFamily="18" charset="0"/>
              </a:rPr>
              <a:t>1.  Biblical teaching 				6.  Service</a:t>
            </a:r>
          </a:p>
          <a:p>
            <a:pPr fontAlgn="base">
              <a:spcAft>
                <a:spcPts val="0"/>
              </a:spcAft>
            </a:pPr>
            <a:r>
              <a:rPr lang="en-GB" sz="3600" dirty="0">
                <a:solidFill>
                  <a:schemeClr val="tx1"/>
                </a:solidFill>
                <a:latin typeface="Arial" panose="020B0604020202020204" pitchFamily="34" charset="0"/>
                <a:ea typeface="Times New Roman" panose="02020603050405020304" pitchFamily="18" charset="0"/>
              </a:rPr>
              <a:t>2.  Fellowship						7.  Eating together</a:t>
            </a:r>
          </a:p>
          <a:p>
            <a:pPr fontAlgn="base">
              <a:spcAft>
                <a:spcPts val="0"/>
              </a:spcAft>
            </a:pPr>
            <a:r>
              <a:rPr lang="en-GB" sz="3600" dirty="0">
                <a:solidFill>
                  <a:schemeClr val="tx1"/>
                </a:solidFill>
                <a:latin typeface="Arial" panose="020B0604020202020204" pitchFamily="34" charset="0"/>
                <a:ea typeface="Times New Roman" panose="02020603050405020304" pitchFamily="18" charset="0"/>
              </a:rPr>
              <a:t>3.  Breaking of bread			8.  Gladness and generosity</a:t>
            </a:r>
          </a:p>
          <a:p>
            <a:pPr fontAlgn="base">
              <a:spcAft>
                <a:spcPts val="0"/>
              </a:spcAft>
            </a:pPr>
            <a:r>
              <a:rPr lang="en-GB" sz="3600" dirty="0">
                <a:solidFill>
                  <a:schemeClr val="tx1"/>
                </a:solidFill>
                <a:latin typeface="Arial" panose="020B0604020202020204" pitchFamily="34" charset="0"/>
                <a:ea typeface="Times New Roman" panose="02020603050405020304" pitchFamily="18" charset="0"/>
              </a:rPr>
              <a:t>4.  Prayer								9.  Worship</a:t>
            </a:r>
          </a:p>
          <a:p>
            <a:pPr fontAlgn="base">
              <a:spcAft>
                <a:spcPts val="0"/>
              </a:spcAft>
            </a:pPr>
            <a:r>
              <a:rPr lang="en-GB" sz="3600" dirty="0">
                <a:solidFill>
                  <a:schemeClr val="tx1"/>
                </a:solidFill>
                <a:latin typeface="Arial" panose="020B0604020202020204" pitchFamily="34" charset="0"/>
                <a:ea typeface="Times New Roman" panose="02020603050405020304" pitchFamily="18" charset="0"/>
              </a:rPr>
              <a:t>5.  Giving								10. Making more disciples</a:t>
            </a:r>
            <a:endParaRPr lang="en-GB" sz="36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10483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67592"/>
            <a:ext cx="10662661" cy="6026726"/>
          </a:xfrm>
        </p:spPr>
        <p:txBody>
          <a:bodyPr>
            <a:normAutofit fontScale="90000"/>
          </a:bodyPr>
          <a:lstStyle/>
          <a:p>
            <a:r>
              <a:rPr lang="en-GB" sz="5400" b="1" i="1" dirty="0">
                <a:solidFill>
                  <a:srgbClr val="FFFF00"/>
                </a:solidFill>
              </a:rPr>
              <a:t>                  ‘Lets Pray !’</a:t>
            </a:r>
            <a:br>
              <a:rPr lang="en-GB" sz="5400" b="1" i="1" dirty="0">
                <a:solidFill>
                  <a:srgbClr val="FFFF00"/>
                </a:solidFill>
              </a:rPr>
            </a:br>
            <a:br>
              <a:rPr lang="en-GB" sz="5400" b="1" i="1" dirty="0">
                <a:solidFill>
                  <a:srgbClr val="FFFF00"/>
                </a:solidFill>
              </a:rPr>
            </a:br>
            <a:r>
              <a:rPr lang="en-GB" sz="5400" b="1" i="1" dirty="0">
                <a:solidFill>
                  <a:srgbClr val="FFFF00"/>
                </a:solidFill>
              </a:rPr>
              <a:t>Let’s pray …</a:t>
            </a:r>
            <a:br>
              <a:rPr lang="en-GB" sz="5400" b="1" i="1" dirty="0">
                <a:solidFill>
                  <a:srgbClr val="FFFF00"/>
                </a:solidFill>
              </a:rPr>
            </a:br>
            <a:br>
              <a:rPr lang="en-GB" sz="5400" b="1" i="1" dirty="0">
                <a:solidFill>
                  <a:srgbClr val="FFFF00"/>
                </a:solidFill>
              </a:rPr>
            </a:br>
            <a:r>
              <a:rPr lang="en-GB" sz="5400" b="1" i="1" dirty="0">
                <a:solidFill>
                  <a:srgbClr val="FFFF00"/>
                </a:solidFill>
              </a:rPr>
              <a:t>  </a:t>
            </a:r>
            <a:br>
              <a:rPr lang="en-GB" sz="5400" b="1" i="1" dirty="0">
                <a:solidFill>
                  <a:srgbClr val="FFFF00"/>
                </a:solidFill>
              </a:rPr>
            </a:br>
            <a:br>
              <a:rPr lang="en-GB" sz="5400" b="1" i="1" dirty="0">
                <a:solidFill>
                  <a:srgbClr val="FFFF00"/>
                </a:solidFill>
              </a:rPr>
            </a:br>
            <a:r>
              <a:rPr lang="en-GB" sz="5400" b="1" i="1" dirty="0"/>
              <a:t>WHAT COMES TO Mind? </a:t>
            </a:r>
            <a:br>
              <a:rPr lang="en-GB" sz="5400" b="1" i="1" dirty="0">
                <a:solidFill>
                  <a:srgbClr val="FFFF00"/>
                </a:solidFill>
              </a:rPr>
            </a:br>
            <a:r>
              <a:rPr lang="en-GB" b="1" i="1" dirty="0">
                <a:solidFill>
                  <a:srgbClr val="FFFF00"/>
                </a:solidFill>
              </a:rPr>
              <a:t>     </a:t>
            </a:r>
            <a:br>
              <a:rPr lang="en-GB" dirty="0"/>
            </a:br>
            <a:br>
              <a:rPr lang="en-GB" dirty="0"/>
            </a:br>
            <a:endParaRPr lang="en-GB" dirty="0"/>
          </a:p>
        </p:txBody>
      </p:sp>
      <p:pic>
        <p:nvPicPr>
          <p:cNvPr id="4" name="Picture 3" descr="Image result for prayer Luke"/>
          <p:cNvPicPr/>
          <p:nvPr/>
        </p:nvPicPr>
        <p:blipFill>
          <a:blip r:embed="rId2">
            <a:extLst>
              <a:ext uri="{28A0092B-C50C-407E-A947-70E740481C1C}">
                <a14:useLocalDpi xmlns:a14="http://schemas.microsoft.com/office/drawing/2010/main" val="0"/>
              </a:ext>
            </a:extLst>
          </a:blip>
          <a:srcRect/>
          <a:stretch>
            <a:fillRect/>
          </a:stretch>
        </p:blipFill>
        <p:spPr bwMode="auto">
          <a:xfrm>
            <a:off x="8317488" y="1226127"/>
            <a:ext cx="3029384" cy="2711161"/>
          </a:xfrm>
          <a:prstGeom prst="rect">
            <a:avLst/>
          </a:prstGeom>
          <a:noFill/>
          <a:ln>
            <a:noFill/>
          </a:ln>
        </p:spPr>
      </p:pic>
    </p:spTree>
    <p:extLst>
      <p:ext uri="{BB962C8B-B14F-4D97-AF65-F5344CB8AC3E}">
        <p14:creationId xmlns:p14="http://schemas.microsoft.com/office/powerpoint/2010/main" val="342734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601" y="862445"/>
            <a:ext cx="10849697" cy="5256645"/>
          </a:xfrm>
        </p:spPr>
        <p:txBody>
          <a:bodyPr>
            <a:normAutofit fontScale="90000"/>
          </a:bodyPr>
          <a:lstStyle/>
          <a:p>
            <a:pPr lvl="0" algn="ctr"/>
            <a:r>
              <a:rPr lang="en-GB" b="1" i="1" dirty="0"/>
              <a:t>The breath of Life , the breath of God </a:t>
            </a:r>
            <a:br>
              <a:rPr lang="en-GB" b="1" i="1" dirty="0"/>
            </a:br>
            <a:br>
              <a:rPr lang="en-GB" dirty="0"/>
            </a:br>
            <a:r>
              <a:rPr lang="en-GB" dirty="0"/>
              <a:t>1</a:t>
            </a:r>
            <a:r>
              <a:rPr lang="en-GB" b="1" dirty="0"/>
              <a:t>. </a:t>
            </a:r>
            <a:r>
              <a:rPr lang="en-GB" b="1" dirty="0">
                <a:solidFill>
                  <a:srgbClr val="FFFF00"/>
                </a:solidFill>
              </a:rPr>
              <a:t>YHWH, </a:t>
            </a:r>
            <a:r>
              <a:rPr lang="en-GB" dirty="0">
                <a:solidFill>
                  <a:srgbClr val="FFFF00"/>
                </a:solidFill>
              </a:rPr>
              <a:t>can be pronounced without our tongue for vocal chords, but by our breathing in and out </a:t>
            </a:r>
            <a:br>
              <a:rPr lang="en-GB" dirty="0">
                <a:solidFill>
                  <a:srgbClr val="FFFF00"/>
                </a:solidFill>
              </a:rPr>
            </a:br>
            <a:br>
              <a:rPr lang="en-GB" dirty="0">
                <a:solidFill>
                  <a:srgbClr val="FFFF00"/>
                </a:solidFill>
              </a:rPr>
            </a:br>
            <a:r>
              <a:rPr lang="en-GB" dirty="0">
                <a:solidFill>
                  <a:srgbClr val="FFFF00"/>
                </a:solidFill>
              </a:rPr>
              <a:t>2. One of the Greek words for Spirit is ‘</a:t>
            </a:r>
            <a:r>
              <a:rPr lang="en-GB" b="1" i="1" dirty="0">
                <a:solidFill>
                  <a:srgbClr val="FFFF00"/>
                </a:solidFill>
              </a:rPr>
              <a:t>Pneuma’</a:t>
            </a:r>
            <a:r>
              <a:rPr lang="en-GB" dirty="0">
                <a:solidFill>
                  <a:srgbClr val="FFFF00"/>
                </a:solidFill>
              </a:rPr>
              <a:t> which means ‘air’ or ‘breath’</a:t>
            </a:r>
            <a:br>
              <a:rPr lang="en-GB" dirty="0">
                <a:solidFill>
                  <a:srgbClr val="FFFF00"/>
                </a:solidFill>
              </a:rPr>
            </a:br>
            <a:br>
              <a:rPr lang="en-GB" dirty="0">
                <a:solidFill>
                  <a:srgbClr val="FFFF00"/>
                </a:solidFill>
              </a:rPr>
            </a:br>
            <a:r>
              <a:rPr lang="en-GB" dirty="0">
                <a:solidFill>
                  <a:srgbClr val="FFFF00"/>
                </a:solidFill>
              </a:rPr>
              <a:t>3. True prayer is more than bowing our heads; </a:t>
            </a:r>
            <a:br>
              <a:rPr lang="en-GB" dirty="0">
                <a:solidFill>
                  <a:srgbClr val="FFFF00"/>
                </a:solidFill>
              </a:rPr>
            </a:br>
            <a:br>
              <a:rPr lang="en-GB" dirty="0">
                <a:solidFill>
                  <a:srgbClr val="FFFF00"/>
                </a:solidFill>
              </a:rPr>
            </a:br>
            <a:r>
              <a:rPr lang="en-GB" dirty="0">
                <a:solidFill>
                  <a:srgbClr val="FFFF00"/>
                </a:solidFill>
              </a:rPr>
              <a:t>3. prayer is the </a:t>
            </a:r>
            <a:r>
              <a:rPr lang="en-GB" b="1" dirty="0">
                <a:solidFill>
                  <a:srgbClr val="FFFF00"/>
                </a:solidFill>
              </a:rPr>
              <a:t>spiritual air we breathe </a:t>
            </a:r>
            <a:br>
              <a:rPr lang="en-GB" dirty="0">
                <a:solidFill>
                  <a:srgbClr val="FFFF00"/>
                </a:solidFill>
              </a:rPr>
            </a:br>
            <a:endParaRPr lang="en-GB" dirty="0">
              <a:solidFill>
                <a:srgbClr val="FFFF00"/>
              </a:solidFill>
            </a:endParaRPr>
          </a:p>
        </p:txBody>
      </p:sp>
    </p:spTree>
    <p:extLst>
      <p:ext uri="{BB962C8B-B14F-4D97-AF65-F5344CB8AC3E}">
        <p14:creationId xmlns:p14="http://schemas.microsoft.com/office/powerpoint/2010/main" val="2506936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613064"/>
            <a:ext cx="10621097" cy="5381335"/>
          </a:xfrm>
        </p:spPr>
        <p:txBody>
          <a:bodyPr>
            <a:normAutofit fontScale="90000"/>
          </a:bodyPr>
          <a:lstStyle/>
          <a:p>
            <a:pPr lvl="0"/>
            <a:r>
              <a:rPr lang="en-GB" dirty="0">
                <a:solidFill>
                  <a:srgbClr val="FFFF00"/>
                </a:solidFill>
              </a:rPr>
              <a:t>5. We </a:t>
            </a:r>
            <a:r>
              <a:rPr lang="en-GB" b="1" dirty="0">
                <a:solidFill>
                  <a:srgbClr val="FFFF00"/>
                </a:solidFill>
              </a:rPr>
              <a:t>breathe in </a:t>
            </a:r>
            <a:r>
              <a:rPr lang="en-GB" dirty="0">
                <a:solidFill>
                  <a:srgbClr val="FFFF00"/>
                </a:solidFill>
              </a:rPr>
              <a:t>God’s grace, blessings, love,      	courage and holiness of God, and </a:t>
            </a:r>
            <a:r>
              <a:rPr lang="en-GB" b="1" dirty="0">
                <a:solidFill>
                  <a:srgbClr val="FFFF00"/>
                </a:solidFill>
              </a:rPr>
              <a:t>breathe 	out </a:t>
            </a:r>
            <a:r>
              <a:rPr lang="en-GB" dirty="0">
                <a:solidFill>
                  <a:srgbClr val="FFFF00"/>
                </a:solidFill>
              </a:rPr>
              <a:t>adoration, confession, prayers for 	others / intercession.</a:t>
            </a:r>
            <a:br>
              <a:rPr lang="en-GB" dirty="0">
                <a:solidFill>
                  <a:srgbClr val="FFFF00"/>
                </a:solidFill>
              </a:rPr>
            </a:br>
            <a:br>
              <a:rPr lang="en-GB" dirty="0">
                <a:solidFill>
                  <a:srgbClr val="FFFF00"/>
                </a:solidFill>
              </a:rPr>
            </a:br>
            <a:r>
              <a:rPr lang="en-GB" dirty="0">
                <a:solidFill>
                  <a:srgbClr val="FFFF00"/>
                </a:solidFill>
              </a:rPr>
              <a:t>6. We encounter </a:t>
            </a:r>
            <a:r>
              <a:rPr lang="en-GB" b="1" dirty="0">
                <a:solidFill>
                  <a:srgbClr val="FFFF00"/>
                </a:solidFill>
              </a:rPr>
              <a:t>mystery and silence </a:t>
            </a:r>
            <a:br>
              <a:rPr lang="en-GB" dirty="0">
                <a:solidFill>
                  <a:srgbClr val="FFFF00"/>
                </a:solidFill>
              </a:rPr>
            </a:br>
            <a:br>
              <a:rPr lang="en-GB" dirty="0">
                <a:solidFill>
                  <a:srgbClr val="FFFF00"/>
                </a:solidFill>
              </a:rPr>
            </a:br>
            <a:r>
              <a:rPr lang="en-GB" dirty="0">
                <a:solidFill>
                  <a:srgbClr val="FFFF00"/>
                </a:solidFill>
              </a:rPr>
              <a:t>7. When we run out of words the </a:t>
            </a:r>
            <a:r>
              <a:rPr lang="en-GB" b="1" dirty="0">
                <a:solidFill>
                  <a:srgbClr val="FFFF00"/>
                </a:solidFill>
              </a:rPr>
              <a:t>Spirit breathes 	in and out</a:t>
            </a:r>
            <a:r>
              <a:rPr lang="en-GB" dirty="0">
                <a:solidFill>
                  <a:srgbClr val="FFFF00"/>
                </a:solidFill>
              </a:rPr>
              <a:t> and ‘</a:t>
            </a:r>
            <a:r>
              <a:rPr lang="en-GB" i="1" dirty="0">
                <a:solidFill>
                  <a:srgbClr val="FFFF00"/>
                </a:solidFill>
              </a:rPr>
              <a:t>prays through our groans 	and sighs’</a:t>
            </a:r>
            <a:r>
              <a:rPr lang="en-GB" dirty="0">
                <a:solidFill>
                  <a:srgbClr val="FFFF00"/>
                </a:solidFill>
              </a:rPr>
              <a:t>   </a:t>
            </a:r>
            <a:br>
              <a:rPr lang="en-GB" dirty="0">
                <a:solidFill>
                  <a:srgbClr val="FFFF00"/>
                </a:solidFill>
              </a:rPr>
            </a:br>
            <a:endParaRPr lang="en-GB" dirty="0">
              <a:solidFill>
                <a:srgbClr val="FFFF00"/>
              </a:solidFill>
            </a:endParaRPr>
          </a:p>
        </p:txBody>
      </p:sp>
    </p:spTree>
    <p:extLst>
      <p:ext uri="{BB962C8B-B14F-4D97-AF65-F5344CB8AC3E}">
        <p14:creationId xmlns:p14="http://schemas.microsoft.com/office/powerpoint/2010/main" val="379126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96192"/>
            <a:ext cx="10880870" cy="5298208"/>
          </a:xfrm>
        </p:spPr>
        <p:txBody>
          <a:bodyPr/>
          <a:lstStyle/>
          <a:p>
            <a:pPr algn="ctr"/>
            <a:r>
              <a:rPr lang="en-GB" dirty="0"/>
              <a:t>Prayer can be anytime, anywhere,</a:t>
            </a:r>
            <a:br>
              <a:rPr lang="en-GB" dirty="0"/>
            </a:br>
            <a:r>
              <a:rPr lang="en-GB" dirty="0"/>
              <a:t>Private and public , it can be wordy, symbolic or in stillness </a:t>
            </a:r>
            <a:br>
              <a:rPr lang="en-GB" dirty="0"/>
            </a:br>
            <a:br>
              <a:rPr lang="en-GB" dirty="0"/>
            </a:br>
            <a:br>
              <a:rPr lang="en-GB" dirty="0"/>
            </a:br>
            <a:br>
              <a:rPr lang="en-GB" dirty="0"/>
            </a:br>
            <a:br>
              <a:rPr lang="en-GB" dirty="0"/>
            </a:br>
            <a:r>
              <a:rPr lang="en-GB" sz="4400" dirty="0">
                <a:solidFill>
                  <a:srgbClr val="FFFF00"/>
                </a:solidFill>
              </a:rPr>
              <a:t>But ultimately, Prayer is when we are in Communion with God </a:t>
            </a:r>
          </a:p>
        </p:txBody>
      </p:sp>
      <p:pic>
        <p:nvPicPr>
          <p:cNvPr id="3" name="Picture 2" descr="Image result for prayer Luke"/>
          <p:cNvPicPr/>
          <p:nvPr/>
        </p:nvPicPr>
        <p:blipFill>
          <a:blip r:embed="rId2">
            <a:extLst>
              <a:ext uri="{28A0092B-C50C-407E-A947-70E740481C1C}">
                <a14:useLocalDpi xmlns:a14="http://schemas.microsoft.com/office/drawing/2010/main" val="0"/>
              </a:ext>
            </a:extLst>
          </a:blip>
          <a:srcRect/>
          <a:stretch>
            <a:fillRect/>
          </a:stretch>
        </p:blipFill>
        <p:spPr bwMode="auto">
          <a:xfrm>
            <a:off x="4966855" y="2587334"/>
            <a:ext cx="1730521" cy="1765589"/>
          </a:xfrm>
          <a:prstGeom prst="rect">
            <a:avLst/>
          </a:prstGeom>
          <a:noFill/>
          <a:ln>
            <a:noFill/>
          </a:ln>
        </p:spPr>
      </p:pic>
    </p:spTree>
    <p:extLst>
      <p:ext uri="{BB962C8B-B14F-4D97-AF65-F5344CB8AC3E}">
        <p14:creationId xmlns:p14="http://schemas.microsoft.com/office/powerpoint/2010/main" val="3031638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Richard Rohr-  Prayer </a:t>
            </a:r>
          </a:p>
        </p:txBody>
      </p:sp>
    </p:spTree>
    <p:extLst>
      <p:ext uri="{BB962C8B-B14F-4D97-AF65-F5344CB8AC3E}">
        <p14:creationId xmlns:p14="http://schemas.microsoft.com/office/powerpoint/2010/main" val="2007522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22119" y="374073"/>
            <a:ext cx="11461172" cy="6224154"/>
          </a:xfrm>
        </p:spPr>
        <p:txBody>
          <a:bodyPr>
            <a:normAutofit/>
          </a:bodyPr>
          <a:lstStyle/>
          <a:p>
            <a:r>
              <a:rPr lang="en-GB" b="1" dirty="0">
                <a:solidFill>
                  <a:srgbClr val="FFFF00"/>
                </a:solidFill>
              </a:rPr>
              <a:t>Hymn   </a:t>
            </a:r>
            <a:r>
              <a:rPr lang="en-GB" i="1" dirty="0"/>
              <a:t> </a:t>
            </a:r>
            <a:r>
              <a:rPr lang="en-GB" i="1" dirty="0" err="1"/>
              <a:t>rs</a:t>
            </a:r>
            <a:r>
              <a:rPr lang="en-GB" i="1" dirty="0"/>
              <a:t> 495 Father hear the prayer we offer  </a:t>
            </a:r>
            <a:br>
              <a:rPr lang="en-GB" b="1" dirty="0"/>
            </a:br>
            <a:br>
              <a:rPr lang="en-GB" b="1" dirty="0"/>
            </a:br>
            <a:r>
              <a:rPr lang="en-GB" b="1" dirty="0">
                <a:solidFill>
                  <a:srgbClr val="FFFF00"/>
                </a:solidFill>
              </a:rPr>
              <a:t>offertory</a:t>
            </a:r>
            <a:br>
              <a:rPr lang="en-GB" b="1" dirty="0">
                <a:solidFill>
                  <a:srgbClr val="FFFF00"/>
                </a:solidFill>
              </a:rPr>
            </a:br>
            <a:br>
              <a:rPr lang="en-GB" b="1" dirty="0">
                <a:solidFill>
                  <a:srgbClr val="FFFF00"/>
                </a:solidFill>
              </a:rPr>
            </a:br>
            <a:r>
              <a:rPr lang="en-GB" b="1" dirty="0">
                <a:solidFill>
                  <a:srgbClr val="FFFF00"/>
                </a:solidFill>
              </a:rPr>
              <a:t>reading     </a:t>
            </a:r>
            <a:r>
              <a:rPr lang="en-GB" b="1" i="1" dirty="0"/>
              <a:t>Acts 2:37-47 </a:t>
            </a:r>
            <a:br>
              <a:rPr lang="en-GB" b="1" dirty="0">
                <a:solidFill>
                  <a:srgbClr val="FFFF00"/>
                </a:solidFill>
              </a:rPr>
            </a:br>
            <a:br>
              <a:rPr lang="en-GB" b="1" dirty="0">
                <a:solidFill>
                  <a:srgbClr val="FFFF00"/>
                </a:solidFill>
              </a:rPr>
            </a:br>
            <a:r>
              <a:rPr lang="en-GB" b="1" i="1" dirty="0">
                <a:solidFill>
                  <a:srgbClr val="FFFF00"/>
                </a:solidFill>
              </a:rPr>
              <a:t>   Fourth </a:t>
            </a:r>
            <a:r>
              <a:rPr lang="en-GB" sz="3100" b="1" i="1" dirty="0">
                <a:solidFill>
                  <a:srgbClr val="FFFF00"/>
                </a:solidFill>
              </a:rPr>
              <a:t>holy habit </a:t>
            </a:r>
            <a:r>
              <a:rPr lang="en-GB" sz="4900" b="1" i="1" dirty="0">
                <a:solidFill>
                  <a:srgbClr val="FFFF00"/>
                </a:solidFill>
              </a:rPr>
              <a:t>… </a:t>
            </a:r>
            <a:r>
              <a:rPr lang="en-GB" sz="4900" b="1" i="1" dirty="0"/>
              <a:t>Prayer</a:t>
            </a:r>
            <a:r>
              <a:rPr lang="en-GB" b="1" i="1" dirty="0"/>
              <a:t> </a:t>
            </a:r>
            <a:br>
              <a:rPr lang="en-GB" b="1" dirty="0">
                <a:solidFill>
                  <a:srgbClr val="FFFF00"/>
                </a:solidFill>
              </a:rPr>
            </a:br>
            <a:endParaRPr lang="en-GB" dirty="0">
              <a:solidFill>
                <a:srgbClr val="FFFF00"/>
              </a:solidFill>
            </a:endParaRPr>
          </a:p>
        </p:txBody>
      </p:sp>
      <p:pic>
        <p:nvPicPr>
          <p:cNvPr id="5" name="Picture 4" descr="Image result for prayer Luke"/>
          <p:cNvPicPr/>
          <p:nvPr/>
        </p:nvPicPr>
        <p:blipFill>
          <a:blip r:embed="rId2">
            <a:extLst>
              <a:ext uri="{28A0092B-C50C-407E-A947-70E740481C1C}">
                <a14:useLocalDpi xmlns:a14="http://schemas.microsoft.com/office/drawing/2010/main" val="0"/>
              </a:ext>
            </a:extLst>
          </a:blip>
          <a:srcRect/>
          <a:stretch>
            <a:fillRect/>
          </a:stretch>
        </p:blipFill>
        <p:spPr bwMode="auto">
          <a:xfrm>
            <a:off x="9050481" y="3689638"/>
            <a:ext cx="2894303" cy="2908589"/>
          </a:xfrm>
          <a:prstGeom prst="rect">
            <a:avLst/>
          </a:prstGeom>
          <a:noFill/>
          <a:ln>
            <a:noFill/>
          </a:ln>
        </p:spPr>
      </p:pic>
    </p:spTree>
    <p:extLst>
      <p:ext uri="{BB962C8B-B14F-4D97-AF65-F5344CB8AC3E}">
        <p14:creationId xmlns:p14="http://schemas.microsoft.com/office/powerpoint/2010/main" val="2572406094"/>
      </p:ext>
    </p:extLst>
  </p:cSld>
  <p:clrMapOvr>
    <a:masterClrMapping/>
  </p:clrMapOvr>
</p:sld>
</file>

<file path=ppt/theme/theme1.xml><?xml version="1.0" encoding="utf-8"?>
<a:theme xmlns:a="http://schemas.openxmlformats.org/drawingml/2006/main" name="Sl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 23rd april hh prayer and ocean stars</Template>
  <TotalTime>2009</TotalTime>
  <Words>82</Words>
  <Application>Microsoft Office PowerPoint</Application>
  <PresentationFormat>Widescreen</PresentationFormat>
  <Paragraphs>19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Algerian</vt:lpstr>
      <vt:lpstr>Arial</vt:lpstr>
      <vt:lpstr>Calibri</vt:lpstr>
      <vt:lpstr>Century Gothic</vt:lpstr>
      <vt:lpstr>Times New Roman</vt:lpstr>
      <vt:lpstr>Wingdings 3</vt:lpstr>
      <vt:lpstr>Slice</vt:lpstr>
      <vt:lpstr>Theme – Holy Habits  4. Prayer    </vt:lpstr>
      <vt:lpstr> Call to worship  ♫  Bless the Lord, Bless the Lord,        Bless the Lord,         there is no other God (Repeat x 3)                                                                                                                                                                                                                                   Hymn 302  O breath of life come sweeping through us   opening prayers and the Lords Prayer  song before the reading   Reading       Luke 11: 1-13        </vt:lpstr>
      <vt:lpstr>  </vt:lpstr>
      <vt:lpstr>                  ‘Lets Pray !’  Let’s pray …      WHAT COMES TO Mind?         </vt:lpstr>
      <vt:lpstr>The breath of Life , the breath of God   1. YHWH, can be pronounced without our tongue for vocal chords, but by our breathing in and out   2. One of the Greek words for Spirit is ‘Pneuma’ which means ‘air’ or ‘breath’  3. True prayer is more than bowing our heads;   3. prayer is the spiritual air we breathe  </vt:lpstr>
      <vt:lpstr>5. We breathe in God’s grace, blessings, love,       courage and holiness of God, and breathe  out adoration, confession, prayers for  others / intercession.  6. We encounter mystery and silence   7. When we run out of words the Spirit breathes  in and out and ‘prays through our groans  and sighs’    </vt:lpstr>
      <vt:lpstr>Prayer can be anytime, anywhere, Private and public , it can be wordy, symbolic or in stillness      But ultimately, Prayer is when we are in Communion with God </vt:lpstr>
      <vt:lpstr>Video  Richard Rohr-  Prayer </vt:lpstr>
      <vt:lpstr>Hymn    rs 495 Father hear the prayer we offer    offertory  reading     Acts 2:37-47      Fourth holy habit … Prayer  </vt:lpstr>
      <vt:lpstr>Who we are…is How we pray      Prayer should reflect our personality enneagram Types; feelers, doers, observers   </vt:lpstr>
      <vt:lpstr>PowerPoint Presentation</vt:lpstr>
      <vt:lpstr>God centred Prayer … ACTS                Adoration                        Confession                              Thanksgiving                                           Supplication </vt:lpstr>
      <vt:lpstr>Refreshing prayer   1. Of all of the Holy Habits, prayer is the one that can often become dry and barren.   2. We could be tired physical or emotionally,  but God is always waiting to be in  communion with us.  3. We always need to refresh our prayer, by adapting it and modifying it.  </vt:lpstr>
      <vt:lpstr>Video  Thy Kingdom come – prayer </vt:lpstr>
      <vt:lpstr>Hymn      Lay your Healing hand upon me   Prayers of intercession   Hymn   RS 413 What friend we have in Jesus   Closing prayer and blessing  May God’s blessing surround you each day;  as you trust Him and walk in His way;  May his presence within, guard and keep you from sin;   Go in peace, go in joy, go in love.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Fleet United Reformed Church     7th May 2017  Theme – Holy Habits 4. Prayer     </dc:title>
  <dc:creator>Ruth Dillon</dc:creator>
  <cp:lastModifiedBy>RHeine@W-SYNOD.local</cp:lastModifiedBy>
  <cp:revision>7</cp:revision>
  <cp:lastPrinted>2017-03-25T17:12:11Z</cp:lastPrinted>
  <dcterms:created xsi:type="dcterms:W3CDTF">2017-04-24T11:57:40Z</dcterms:created>
  <dcterms:modified xsi:type="dcterms:W3CDTF">2018-04-26T09:51:48Z</dcterms:modified>
</cp:coreProperties>
</file>