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16"/>
  </p:notesMasterIdLst>
  <p:sldIdLst>
    <p:sldId id="257" r:id="rId2"/>
    <p:sldId id="270" r:id="rId3"/>
    <p:sldId id="304" r:id="rId4"/>
    <p:sldId id="292" r:id="rId5"/>
    <p:sldId id="312" r:id="rId6"/>
    <p:sldId id="311" r:id="rId7"/>
    <p:sldId id="305" r:id="rId8"/>
    <p:sldId id="272" r:id="rId9"/>
    <p:sldId id="300" r:id="rId10"/>
    <p:sldId id="298" r:id="rId11"/>
    <p:sldId id="313" r:id="rId12"/>
    <p:sldId id="309" r:id="rId13"/>
    <p:sldId id="283" r:id="rId14"/>
    <p:sldId id="30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2B974-2A7A-4D1C-B5A0-3135BC54E28B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E94EA-E1BA-435D-A6D5-7F7B3A29E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8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E94EA-E1BA-435D-A6D5-7F7B3A29EE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67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8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52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78782" y="2005667"/>
            <a:ext cx="5049981" cy="2709769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Holy Habit </a:t>
            </a:r>
            <a:br>
              <a:rPr lang="en-GB" sz="4000" b="1" i="1" dirty="0">
                <a:solidFill>
                  <a:schemeClr val="tx1"/>
                </a:solidFill>
              </a:rPr>
            </a:br>
            <a:br>
              <a:rPr lang="en-GB" sz="4000" b="1" i="1" dirty="0">
                <a:solidFill>
                  <a:schemeClr val="tx1"/>
                </a:solidFill>
              </a:rPr>
            </a:br>
            <a:r>
              <a:rPr lang="en-GB" sz="4000" b="1" dirty="0">
                <a:solidFill>
                  <a:srgbClr val="FFFF00"/>
                </a:solidFill>
              </a:rPr>
              <a:t>9. Worship  </a:t>
            </a:r>
            <a:br>
              <a:rPr lang="en-GB" i="1" dirty="0">
                <a:solidFill>
                  <a:srgbClr val="FFFF00"/>
                </a:solidFill>
              </a:rPr>
            </a:br>
            <a:endParaRPr lang="en-GB" sz="4900" i="1" dirty="0">
              <a:solidFill>
                <a:srgbClr val="FFFF00"/>
              </a:solidFill>
            </a:endParaRPr>
          </a:p>
        </p:txBody>
      </p:sp>
      <p:pic>
        <p:nvPicPr>
          <p:cNvPr id="6" name="Picture 5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7" y="884670"/>
            <a:ext cx="5755004" cy="5112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783527"/>
            <a:ext cx="5455227" cy="1346609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2015, Archbishop Justin </a:t>
            </a:r>
            <a:r>
              <a:rPr lang="en-GB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Welby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said this </a:t>
            </a:r>
            <a:b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First, the church exits to worship God in Jesus Christ; </a:t>
            </a:r>
            <a:b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Second, the church exits to make new disciples of Jesus Christ.</a:t>
            </a:r>
            <a:r>
              <a:rPr lang="en-GB" sz="3600" b="1" dirty="0">
                <a:solidFill>
                  <a:srgbClr val="FFFF00"/>
                </a:solidFill>
              </a:rPr>
              <a:t>                         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96" y="783527"/>
            <a:ext cx="3695252" cy="5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54103"/>
            <a:ext cx="10628025" cy="79337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Worship styles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464" y="1122824"/>
            <a:ext cx="11045536" cy="566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we are is how we worship </a:t>
            </a:r>
            <a:endParaRPr lang="en-GB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worship is a 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 task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adoration </a:t>
            </a:r>
          </a:p>
          <a:p>
            <a:pPr lvl="0">
              <a:spcAft>
                <a:spcPts val="600"/>
              </a:spcAft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C confession </a:t>
            </a:r>
          </a:p>
          <a:p>
            <a:pPr lvl="0">
              <a:spcAft>
                <a:spcPts val="600"/>
              </a:spcAft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T thanksgiving </a:t>
            </a:r>
          </a:p>
          <a:p>
            <a:pPr lvl="0">
              <a:spcAft>
                <a:spcPts val="600"/>
              </a:spcAft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S supplication.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matters of culture, age and resources to be taken into account. 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</a:rPr>
              <a:t>There are four spiritual styles in worship </a:t>
            </a:r>
          </a:p>
          <a:p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WORD, EMOTION, SYMBOL and ACTION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513" y="452718"/>
            <a:ext cx="1922318" cy="182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7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57" y="-1438427"/>
            <a:ext cx="9404723" cy="14005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70164" y="238992"/>
            <a:ext cx="11565081" cy="607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for consideration.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b="1" i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3600" dirty="0"/>
              <a:t> How can you refresh your daily pattern of worship? </a:t>
            </a:r>
          </a:p>
          <a:p>
            <a:r>
              <a:rPr lang="en-GB" sz="3600" dirty="0"/>
              <a:t> 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/>
              <a:t>What was the best and worst worship service you have attended and why?</a:t>
            </a:r>
          </a:p>
          <a:p>
            <a:r>
              <a:rPr lang="en-GB" sz="3600" dirty="0"/>
              <a:t> 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/>
              <a:t>Share your experience of worshipping </a:t>
            </a:r>
          </a:p>
          <a:p>
            <a:pPr lvl="0"/>
            <a:r>
              <a:rPr lang="en-GB" sz="3600" dirty="0"/>
              <a:t>	 in a different culture.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092" y="4838900"/>
            <a:ext cx="1922318" cy="182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7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365124"/>
            <a:ext cx="11835244" cy="6243493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Hymn  </a:t>
            </a:r>
            <a:r>
              <a:rPr lang="en-GB" sz="4400" i="1" dirty="0">
                <a:solidFill>
                  <a:schemeClr val="tx1"/>
                </a:solidFill>
              </a:rPr>
              <a:t>RS 497  Give to me Lord a thankful heart </a:t>
            </a:r>
            <a:br>
              <a:rPr lang="en-GB" sz="4400" b="1" dirty="0">
                <a:solidFill>
                  <a:srgbClr val="FFFF00"/>
                </a:solidFill>
              </a:rPr>
            </a:br>
            <a:br>
              <a:rPr lang="en-GB" sz="4400" b="1" dirty="0">
                <a:solidFill>
                  <a:srgbClr val="FFFF00"/>
                </a:solidFill>
              </a:rPr>
            </a:br>
            <a:r>
              <a:rPr lang="en-GB" sz="4400" b="1" dirty="0">
                <a:solidFill>
                  <a:srgbClr val="FFFF00"/>
                </a:solidFill>
              </a:rPr>
              <a:t>Prayers of Intercession</a:t>
            </a:r>
            <a:br>
              <a:rPr lang="en-GB" sz="4400" b="1" dirty="0">
                <a:solidFill>
                  <a:srgbClr val="FFFF00"/>
                </a:solidFill>
              </a:rPr>
            </a:br>
            <a:br>
              <a:rPr lang="en-GB" sz="4400" b="1" dirty="0">
                <a:solidFill>
                  <a:srgbClr val="FFFF00"/>
                </a:solidFill>
              </a:rPr>
            </a:br>
            <a:r>
              <a:rPr lang="en-GB" sz="4400" b="1" i="1" dirty="0">
                <a:solidFill>
                  <a:srgbClr val="FFFF00"/>
                </a:solidFill>
              </a:rPr>
              <a:t>Hymn  </a:t>
            </a:r>
            <a:r>
              <a:rPr lang="en-GB" sz="4400" dirty="0">
                <a:solidFill>
                  <a:schemeClr val="tx1"/>
                </a:solidFill>
              </a:rPr>
              <a:t>Singing we gladly worship the Lord       </a:t>
            </a:r>
            <a:br>
              <a:rPr lang="en-GB" sz="4400" dirty="0">
                <a:solidFill>
                  <a:schemeClr val="tx1"/>
                </a:solidFill>
              </a:rPr>
            </a:br>
            <a:r>
              <a:rPr lang="en-GB" sz="4400" dirty="0">
                <a:solidFill>
                  <a:schemeClr val="tx1"/>
                </a:solidFill>
              </a:rPr>
              <a:t>            together </a:t>
            </a:r>
            <a:br>
              <a:rPr lang="en-GB" sz="4400" i="1" dirty="0">
                <a:solidFill>
                  <a:schemeClr val="tx1"/>
                </a:solidFill>
              </a:rPr>
            </a:br>
            <a:br>
              <a:rPr lang="en-GB" sz="4400" i="1" dirty="0">
                <a:solidFill>
                  <a:schemeClr val="tx1"/>
                </a:solidFill>
              </a:rPr>
            </a:br>
            <a:br>
              <a:rPr lang="en-GB" sz="4900" i="1" dirty="0">
                <a:solidFill>
                  <a:schemeClr val="tx1"/>
                </a:solidFill>
              </a:rPr>
            </a:br>
            <a:br>
              <a:rPr lang="en-GB" sz="4900" i="1" dirty="0">
                <a:solidFill>
                  <a:schemeClr val="tx1"/>
                </a:solidFill>
              </a:rPr>
            </a:br>
            <a:br>
              <a:rPr lang="en-GB" sz="4400" dirty="0"/>
            </a:br>
            <a:br>
              <a:rPr lang="en-GB" sz="4400" dirty="0"/>
            </a:br>
            <a:endParaRPr lang="en-GB" sz="4400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99" y="3811559"/>
            <a:ext cx="3325091" cy="2797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65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46111" y="-103910"/>
            <a:ext cx="9404723" cy="10390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91" y="488373"/>
            <a:ext cx="108377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3600" i="1" dirty="0"/>
            </a:br>
            <a:r>
              <a:rPr lang="en-GB" sz="3600" i="1" dirty="0">
                <a:solidFill>
                  <a:srgbClr val="FFFF00"/>
                </a:solidFill>
              </a:rPr>
              <a:t>Closing prayer and blessing</a:t>
            </a:r>
          </a:p>
          <a:p>
            <a:endParaRPr lang="en-GB" sz="3600" i="1" dirty="0">
              <a:solidFill>
                <a:srgbClr val="FFFF00"/>
              </a:solidFill>
            </a:endParaRPr>
          </a:p>
          <a:p>
            <a:r>
              <a:rPr lang="en-GB" sz="3600"/>
              <a:t>The </a:t>
            </a:r>
            <a:r>
              <a:rPr lang="en-GB" sz="3600" dirty="0"/>
              <a:t>peace of the earth be with you, </a:t>
            </a:r>
          </a:p>
          <a:p>
            <a:r>
              <a:rPr lang="en-GB" sz="3600" dirty="0"/>
              <a:t>the peace of the oceans too;</a:t>
            </a:r>
          </a:p>
          <a:p>
            <a:r>
              <a:rPr lang="en-GB" sz="3600" dirty="0"/>
              <a:t>the peace of the rivers be with you, </a:t>
            </a:r>
          </a:p>
          <a:p>
            <a:r>
              <a:rPr lang="en-GB" sz="3600" dirty="0"/>
              <a:t>the peace of the oceans too. </a:t>
            </a:r>
          </a:p>
          <a:p>
            <a:r>
              <a:rPr lang="en-GB" sz="3600" dirty="0"/>
              <a:t>Deep peace falling over you; </a:t>
            </a:r>
          </a:p>
          <a:p>
            <a:r>
              <a:rPr lang="en-GB" sz="3600" dirty="0"/>
              <a:t>God’s peace growing in you. </a:t>
            </a:r>
          </a:p>
          <a:p>
            <a:endParaRPr lang="en-GB" sz="3600" dirty="0"/>
          </a:p>
        </p:txBody>
      </p:sp>
      <p:pic>
        <p:nvPicPr>
          <p:cNvPr id="5" name="Picture 4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859" y="4613562"/>
            <a:ext cx="1922318" cy="182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32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82" y="354734"/>
            <a:ext cx="11710554" cy="622271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Call to worship   </a:t>
            </a:r>
            <a:r>
              <a:rPr lang="en-GB" sz="4000" b="1" dirty="0">
                <a:solidFill>
                  <a:schemeClr val="tx1"/>
                </a:solidFill>
              </a:rPr>
              <a:t>‘</a:t>
            </a:r>
            <a:r>
              <a:rPr lang="en-GB" sz="4000" b="1" i="1" dirty="0">
                <a:solidFill>
                  <a:schemeClr val="tx1"/>
                </a:solidFill>
              </a:rPr>
              <a:t>Bless the Lord’</a:t>
            </a:r>
            <a:br>
              <a:rPr lang="en-GB" sz="4000" dirty="0"/>
            </a:br>
            <a:br>
              <a:rPr lang="en-GB" sz="4000" dirty="0"/>
            </a:br>
            <a:r>
              <a:rPr lang="en-GB" sz="4000" b="1" dirty="0">
                <a:solidFill>
                  <a:srgbClr val="FFFF00"/>
                </a:solidFill>
              </a:rPr>
              <a:t>Hymn </a:t>
            </a:r>
            <a:r>
              <a:rPr lang="en-GB" sz="4000" b="1" i="1" dirty="0">
                <a:solidFill>
                  <a:schemeClr val="tx1"/>
                </a:solidFill>
              </a:rPr>
              <a:t>RS 118   Praise to the Living God </a:t>
            </a:r>
            <a:br>
              <a:rPr lang="en-GB" sz="4000" i="1" dirty="0">
                <a:solidFill>
                  <a:schemeClr val="tx1"/>
                </a:solidFill>
              </a:rPr>
            </a:br>
            <a:br>
              <a:rPr lang="en-GB" sz="4000" i="1" dirty="0">
                <a:solidFill>
                  <a:schemeClr val="tx1"/>
                </a:solidFill>
              </a:rPr>
            </a:br>
            <a:r>
              <a:rPr lang="en-GB" sz="4000" b="1" dirty="0">
                <a:solidFill>
                  <a:srgbClr val="FFFF00"/>
                </a:solidFill>
              </a:rPr>
              <a:t>Prayers of Adoration, confession and </a:t>
            </a:r>
            <a:br>
              <a:rPr lang="en-GB" sz="4000" b="1" dirty="0">
                <a:solidFill>
                  <a:srgbClr val="FFFF00"/>
                </a:solidFill>
              </a:rPr>
            </a:br>
            <a:r>
              <a:rPr lang="en-GB" sz="4000" b="1" dirty="0">
                <a:solidFill>
                  <a:srgbClr val="FFFF00"/>
                </a:solidFill>
              </a:rPr>
              <a:t>Lord’s Prayer  </a:t>
            </a:r>
            <a:br>
              <a:rPr lang="en-GB" sz="4000" dirty="0"/>
            </a:br>
            <a:br>
              <a:rPr lang="en-GB" sz="4000" dirty="0"/>
            </a:br>
            <a:r>
              <a:rPr lang="en-GB" sz="4000" b="1" dirty="0">
                <a:solidFill>
                  <a:srgbClr val="FFFF00"/>
                </a:solidFill>
              </a:rPr>
              <a:t>Reading    </a:t>
            </a:r>
            <a:r>
              <a:rPr lang="en-GB" sz="4000" b="1" i="1" dirty="0">
                <a:solidFill>
                  <a:schemeClr val="tx1"/>
                </a:solidFill>
              </a:rPr>
              <a:t>Deuteronomy 6:1-9 </a:t>
            </a:r>
            <a:br>
              <a:rPr lang="en-GB" sz="4000" b="1" i="1" dirty="0">
                <a:solidFill>
                  <a:schemeClr val="tx1"/>
                </a:solidFill>
              </a:rPr>
            </a:br>
            <a:br>
              <a:rPr lang="en-GB" sz="4000" i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GB" sz="4000" dirty="0">
                <a:solidFill>
                  <a:srgbClr val="FFFF00"/>
                </a:solidFill>
                <a:latin typeface="Algerian" panose="04020705040A02060702" pitchFamily="82" charset="0"/>
              </a:rPr>
              <a:t>Holy habit                WORSHIP</a:t>
            </a:r>
            <a:r>
              <a:rPr lang="en-GB" sz="4000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endParaRPr lang="en-GB" sz="40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63" y="4457700"/>
            <a:ext cx="2336395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5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31934" cy="140053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Worship </a:t>
            </a:r>
          </a:p>
        </p:txBody>
      </p:sp>
      <p:pic>
        <p:nvPicPr>
          <p:cNvPr id="6" name="Picture 5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63" y="1267691"/>
            <a:ext cx="6546430" cy="5041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3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9" y="238991"/>
            <a:ext cx="10544898" cy="1070264"/>
          </a:xfrm>
        </p:spPr>
        <p:txBody>
          <a:bodyPr/>
          <a:lstStyle/>
          <a:p>
            <a:pPr algn="ctr"/>
            <a:r>
              <a:rPr lang="en-GB" sz="5400" b="1" dirty="0">
                <a:solidFill>
                  <a:srgbClr val="FFFF00"/>
                </a:solidFill>
              </a:rPr>
              <a:t>Worship as a way of life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373" y="1160110"/>
            <a:ext cx="1113905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68" y="254194"/>
            <a:ext cx="1465117" cy="11901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83227" y="1444335"/>
            <a:ext cx="10848109" cy="5245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was at the </a:t>
            </a:r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 of early Christian life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Praising God at every opportunity</a:t>
            </a:r>
            <a:endParaRPr lang="en-GB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is not just about gathering on a Sunday morning, it is much more than this; biblically worship is a way of life.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way of life captured by the ‘</a:t>
            </a:r>
            <a:r>
              <a:rPr lang="en-GB" sz="32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Sheema</a:t>
            </a:r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prayer’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i="1" dirty="0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You shall love the </a:t>
            </a:r>
            <a:r>
              <a:rPr lang="en-GB" sz="3200" i="1" cap="small" dirty="0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GB" sz="3200" i="1" dirty="0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your God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i="1" dirty="0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with all your 	heart, and with all your soul,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i="1" dirty="0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and with all your 	might.</a:t>
            </a:r>
            <a:endParaRPr lang="en-GB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6587" y="654627"/>
            <a:ext cx="6016338" cy="602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is offered as </a:t>
            </a: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for all God does in our lives;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our work, our rest, our enjoyment of creation, our service, our eating, our giving and yes our gathering together with fellow disciples for the focused activity of praise and worship. 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5" y="1662546"/>
            <a:ext cx="5392882" cy="35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90371" cy="100200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Worship as devotion </a:t>
            </a:r>
          </a:p>
        </p:txBody>
      </p:sp>
      <p:pic>
        <p:nvPicPr>
          <p:cNvPr id="3" name="Picture 2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859" y="4613562"/>
            <a:ext cx="1922318" cy="18203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0251" y="1205345"/>
            <a:ext cx="10305907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number of different Greek words that are translated into English as ‘worship’, however the most common </a:t>
            </a: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3600" b="1" i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proskyneo</a:t>
            </a:r>
            <a:r>
              <a:rPr lang="en-GB" sz="3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means </a:t>
            </a:r>
            <a:r>
              <a:rPr lang="en-GB" sz="36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‘to come forward and kiss the back of the hand</a:t>
            </a:r>
            <a: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is an intimate act, which denotes humility, reverence and devotion.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also portrays the amazing grace of God 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329" y="359200"/>
            <a:ext cx="10815062" cy="95005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Worship as energy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2835" y="1309255"/>
            <a:ext cx="4326693" cy="454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should be 	</a:t>
            </a: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transforming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and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energising</a:t>
            </a:r>
            <a: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depending on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worship style is present  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holy spirit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63" y="1549900"/>
            <a:ext cx="4747347" cy="47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333952"/>
            <a:ext cx="11471564" cy="613958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Hymn   </a:t>
            </a:r>
            <a:r>
              <a:rPr lang="en-GB" sz="4000" i="1" dirty="0">
                <a:solidFill>
                  <a:schemeClr val="tx1"/>
                </a:solidFill>
              </a:rPr>
              <a:t>The true church is found where God’s    </a:t>
            </a:r>
            <a:br>
              <a:rPr lang="en-GB" sz="4000" i="1" dirty="0">
                <a:solidFill>
                  <a:schemeClr val="tx1"/>
                </a:solidFill>
              </a:rPr>
            </a:br>
            <a:r>
              <a:rPr lang="en-GB" sz="4000" i="1" dirty="0">
                <a:solidFill>
                  <a:schemeClr val="tx1"/>
                </a:solidFill>
              </a:rPr>
              <a:t>             purpose is sovereign  </a:t>
            </a:r>
            <a:br>
              <a:rPr lang="en-GB" sz="4000" i="1" dirty="0">
                <a:solidFill>
                  <a:schemeClr val="tx1"/>
                </a:solidFill>
              </a:rPr>
            </a:br>
            <a:r>
              <a:rPr lang="en-GB" sz="4000" i="1" dirty="0">
                <a:solidFill>
                  <a:schemeClr val="tx1"/>
                </a:solidFill>
              </a:rPr>
              <a:t> </a:t>
            </a:r>
            <a:br>
              <a:rPr lang="en-GB" sz="4000" i="1" dirty="0">
                <a:solidFill>
                  <a:schemeClr val="tx1"/>
                </a:solidFill>
              </a:rPr>
            </a:br>
            <a:r>
              <a:rPr lang="en-GB" sz="4000" i="1" dirty="0">
                <a:solidFill>
                  <a:srgbClr val="FFFF00"/>
                </a:solidFill>
              </a:rPr>
              <a:t>Offertory </a:t>
            </a:r>
            <a:br>
              <a:rPr lang="en-GB" sz="4000" i="1" dirty="0">
                <a:solidFill>
                  <a:schemeClr val="tx1"/>
                </a:solidFill>
              </a:rPr>
            </a:br>
            <a:br>
              <a:rPr lang="en-GB" sz="4000" i="1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rgbClr val="FFFF00"/>
                </a:solidFill>
              </a:rPr>
              <a:t>Reading      </a:t>
            </a:r>
            <a:r>
              <a:rPr lang="en-GB" sz="4000" dirty="0">
                <a:solidFill>
                  <a:schemeClr val="tx1"/>
                </a:solidFill>
              </a:rPr>
              <a:t>Luke 4:16-21</a:t>
            </a:r>
            <a:br>
              <a:rPr lang="en-GB" sz="4000" dirty="0">
                <a:solidFill>
                  <a:srgbClr val="FFFF00"/>
                </a:solidFill>
              </a:rPr>
            </a:br>
            <a:br>
              <a:rPr lang="en-GB" sz="4000" dirty="0">
                <a:solidFill>
                  <a:srgbClr val="FFFF00"/>
                </a:solidFill>
                <a:latin typeface="+mn-lt"/>
              </a:rPr>
            </a:br>
            <a:r>
              <a:rPr lang="en-GB" sz="4000" b="1" dirty="0">
                <a:solidFill>
                  <a:srgbClr val="FFFF00"/>
                </a:solidFill>
                <a:latin typeface="Algerian" panose="04020705040A02060702" pitchFamily="82" charset="0"/>
              </a:rPr>
              <a:t>Holy Habit   </a:t>
            </a:r>
            <a:br>
              <a:rPr lang="en-GB" sz="4000" b="1" dirty="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en-GB" sz="4000" b="1" dirty="0">
                <a:solidFill>
                  <a:srgbClr val="FFFF00"/>
                </a:solidFill>
                <a:latin typeface="Algerian" panose="04020705040A02060702" pitchFamily="82" charset="0"/>
              </a:rPr>
              <a:t>                 Rhythm and styles of worship </a:t>
            </a:r>
            <a:endParaRPr lang="en-GB" sz="4800" i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845" y="2088573"/>
            <a:ext cx="2748395" cy="2371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2325" cy="877318"/>
          </a:xfrm>
        </p:spPr>
        <p:txBody>
          <a:bodyPr/>
          <a:lstStyle/>
          <a:p>
            <a:r>
              <a:rPr lang="en-GB" dirty="0"/>
              <a:t>            </a:t>
            </a:r>
            <a:r>
              <a:rPr lang="en-GB" dirty="0">
                <a:solidFill>
                  <a:srgbClr val="FFFF00"/>
                </a:solidFill>
              </a:rPr>
              <a:t>The Rhythm to worship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87236"/>
            <a:ext cx="11357264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committed and  lived rhythmically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gather together regardless of differences in theologies and personalities 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the first and foremost gift we offer to the divine community of the Holy Trinity. 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 so in honour of the God who is Love.</a:t>
            </a:r>
            <a:endParaRPr lang="en-GB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must never be used as a ‘drop in to see who the preacher is this week’, but must realise that 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is the response to our faith.</a:t>
            </a:r>
            <a:endParaRPr lang="en-GB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187035"/>
            <a:ext cx="1922318" cy="182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8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22nd october 2017 hh worship  beacon hill</Template>
  <TotalTime>48</TotalTime>
  <Words>348</Words>
  <Application>Microsoft Office PowerPoint</Application>
  <PresentationFormat>Widescreen</PresentationFormat>
  <Paragraphs>56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Arial</vt:lpstr>
      <vt:lpstr>Calibri</vt:lpstr>
      <vt:lpstr>Century Gothic</vt:lpstr>
      <vt:lpstr>Symbol</vt:lpstr>
      <vt:lpstr>Times New Roman</vt:lpstr>
      <vt:lpstr>Verdana</vt:lpstr>
      <vt:lpstr>Wingdings 3</vt:lpstr>
      <vt:lpstr>Ion</vt:lpstr>
      <vt:lpstr>Holy Habit   9. Worship   </vt:lpstr>
      <vt:lpstr>Call to worship   ‘Bless the Lord’  Hymn RS 118   Praise to the Living God   Prayers of Adoration, confession and  Lord’s Prayer    Reading    Deuteronomy 6:1-9   Holy habit                WORSHIP </vt:lpstr>
      <vt:lpstr>Worship </vt:lpstr>
      <vt:lpstr>Worship as a way of life</vt:lpstr>
      <vt:lpstr>PowerPoint Presentation</vt:lpstr>
      <vt:lpstr>Worship as devotion </vt:lpstr>
      <vt:lpstr>Worship as energy </vt:lpstr>
      <vt:lpstr>Hymn   The true church is found where God’s                  purpose is sovereign     Offertory   Reading      Luke 4:16-21  Holy Habit                     Rhythm and styles of worship </vt:lpstr>
      <vt:lpstr>            The Rhythm to worship </vt:lpstr>
      <vt:lpstr>In 2015, Archbishop Justin Welby said this   First, the church exits to worship God in Jesus Christ;   Second, the church exits to make new disciples of Jesus Christ.                         </vt:lpstr>
      <vt:lpstr>Worship styles </vt:lpstr>
      <vt:lpstr>PowerPoint Presentation</vt:lpstr>
      <vt:lpstr>Hymn  RS 497  Give to me Lord a thankful heart   Prayers of Intercession  Hymn  Singing we gladly worship the Lord                    together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Fleet United Reformed Church   Holy Habit  worship      5th November  October 2017</dc:title>
  <dc:creator>Ruth Dillon</dc:creator>
  <cp:lastModifiedBy>RHeine@W-SYNOD.local</cp:lastModifiedBy>
  <cp:revision>7</cp:revision>
  <dcterms:created xsi:type="dcterms:W3CDTF">2017-10-24T16:01:04Z</dcterms:created>
  <dcterms:modified xsi:type="dcterms:W3CDTF">2018-04-26T10:00:56Z</dcterms:modified>
</cp:coreProperties>
</file>